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18"/>
  </p:notesMasterIdLst>
  <p:handoutMasterIdLst>
    <p:handoutMasterId r:id="rId19"/>
  </p:handoutMasterIdLst>
  <p:sldIdLst>
    <p:sldId id="350" r:id="rId5"/>
    <p:sldId id="334" r:id="rId6"/>
    <p:sldId id="365" r:id="rId7"/>
    <p:sldId id="352" r:id="rId8"/>
    <p:sldId id="367" r:id="rId9"/>
    <p:sldId id="369" r:id="rId10"/>
    <p:sldId id="361" r:id="rId11"/>
    <p:sldId id="371" r:id="rId12"/>
    <p:sldId id="368" r:id="rId13"/>
    <p:sldId id="372" r:id="rId14"/>
    <p:sldId id="370" r:id="rId15"/>
    <p:sldId id="366" r:id="rId16"/>
    <p:sldId id="34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900"/>
    <a:srgbClr val="006F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5645" autoAdjust="0"/>
  </p:normalViewPr>
  <p:slideViewPr>
    <p:cSldViewPr snapToGrid="0">
      <p:cViewPr varScale="1">
        <p:scale>
          <a:sx n="102" d="100"/>
          <a:sy n="102" d="100"/>
        </p:scale>
        <p:origin x="992"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83" d="100"/>
          <a:sy n="83" d="100"/>
        </p:scale>
        <p:origin x="385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6/27/24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428580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12</a:t>
            </a:fld>
            <a:endParaRPr lang="en-US" dirty="0"/>
          </a:p>
        </p:txBody>
      </p:sp>
    </p:spTree>
    <p:extLst>
      <p:ext uri="{BB962C8B-B14F-4D97-AF65-F5344CB8AC3E}">
        <p14:creationId xmlns:p14="http://schemas.microsoft.com/office/powerpoint/2010/main" val="4013507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1823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3041380" y="179152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dirty="0"/>
              <a:t>Click to edit Master title style</a:t>
            </a:r>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rgbClr val="006F9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3249386" y="3903642"/>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dirty="0"/>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3653566" y="3703471"/>
            <a:ext cx="2133600" cy="3992"/>
          </a:xfrm>
          <a:prstGeom prst="line">
            <a:avLst/>
          </a:prstGeom>
          <a:ln w="101600">
            <a:solidFill>
              <a:srgbClr val="006F9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rgbClr val="006F9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rgbClr val="006F9B"/>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rgbClr val="006F9B"/>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4914D182-A7DD-4F7B-B207-262854316EDA}"/>
              </a:ext>
            </a:extLst>
          </p:cNvPr>
          <p:cNvSpPr>
            <a:spLocks noGrp="1"/>
          </p:cNvSpPr>
          <p:nvPr>
            <p:ph type="dt" sz="half" idx="14"/>
          </p:nvPr>
        </p:nvSpPr>
        <p:spPr/>
        <p:txBody>
          <a:bodyPr/>
          <a:lstStyle/>
          <a:p>
            <a:fld id="{6FCA8E82-58CD-E045-8B98-B7A85B79B752}" type="datetime4">
              <a:rPr lang="en-US" smtClean="0"/>
              <a:pPr/>
              <a:t>June 27, 2024</a:t>
            </a:fld>
            <a:endParaRPr lang="en-US" dirty="0">
              <a:latin typeface="+mn-lt"/>
            </a:endParaRPr>
          </a:p>
        </p:txBody>
      </p: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006F9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rgbClr val="006F9B"/>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rgbClr val="006F9B"/>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rgbClr val="006F9B"/>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F0FA07F3-F8E4-4505-85EC-22734AC68792}"/>
              </a:ext>
            </a:extLst>
          </p:cNvPr>
          <p:cNvSpPr>
            <a:spLocks noGrp="1"/>
          </p:cNvSpPr>
          <p:nvPr>
            <p:ph type="dt" sz="half" idx="14"/>
          </p:nvPr>
        </p:nvSpPr>
        <p:spPr/>
        <p:txBody>
          <a:bodyPr/>
          <a:lstStyle/>
          <a:p>
            <a:fld id="{6FCA8E82-58CD-E045-8B98-B7A85B79B752}" type="datetime4">
              <a:rPr lang="en-US" smtClean="0"/>
              <a:pPr/>
              <a:t>June 27, 2024</a:t>
            </a:fld>
            <a:endParaRPr lang="en-US" dirty="0">
              <a:latin typeface="+mn-lt"/>
            </a:endParaRPr>
          </a:p>
        </p:txBody>
      </p: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rgbClr val="FF7900"/>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rgbClr val="006F9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 name="Date Placeholder 1">
            <a:extLst>
              <a:ext uri="{FF2B5EF4-FFF2-40B4-BE49-F238E27FC236}">
                <a16:creationId xmlns:a16="http://schemas.microsoft.com/office/drawing/2014/main" id="{EC45E38A-5516-4C3E-88FC-0DCBD876054B}"/>
              </a:ext>
            </a:extLst>
          </p:cNvPr>
          <p:cNvSpPr>
            <a:spLocks noGrp="1"/>
          </p:cNvSpPr>
          <p:nvPr>
            <p:ph type="dt" sz="half" idx="21"/>
          </p:nvPr>
        </p:nvSpPr>
        <p:spPr/>
        <p:txBody>
          <a:bodyPr/>
          <a:lstStyle>
            <a:lvl1pPr>
              <a:defRPr/>
            </a:lvl1pPr>
          </a:lstStyle>
          <a:p>
            <a:r>
              <a:rPr lang="en-US" dirty="0"/>
              <a:t>Infusion </a:t>
            </a: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p:txBody>
          <a:bodyPr/>
          <a:lstStyle/>
          <a:p>
            <a:r>
              <a:rPr lang="en-US"/>
              <a:t>Annual Review</a:t>
            </a:r>
            <a:endParaRPr lang="en-US" b="0" dirty="0"/>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rgbClr val="006F9B"/>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rgbClr val="006F9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006F9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FF7900"/>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rgbClr val="006F9B"/>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rgbClr val="006F9B"/>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62655503-4608-4F79-A5D4-B2F67958F263}"/>
              </a:ext>
            </a:extLst>
          </p:cNvPr>
          <p:cNvSpPr>
            <a:spLocks noGrp="1"/>
          </p:cNvSpPr>
          <p:nvPr>
            <p:ph type="dt" sz="half" idx="25"/>
          </p:nvPr>
        </p:nvSpPr>
        <p:spPr/>
        <p:txBody>
          <a:bodyPr/>
          <a:lstStyle/>
          <a:p>
            <a:r>
              <a:rPr lang="en-US" i="1" dirty="0">
                <a:solidFill>
                  <a:srgbClr val="FF7900"/>
                </a:solidFill>
              </a:rPr>
              <a:t>#Infusion </a:t>
            </a:r>
            <a:r>
              <a:rPr lang="en-US" i="1" dirty="0">
                <a:solidFill>
                  <a:srgbClr val="006F9B"/>
                </a:solidFill>
              </a:rPr>
              <a:t>Workshops</a:t>
            </a:r>
          </a:p>
          <a:p>
            <a:endParaRPr lang="en-US"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cxnSp>
        <p:nvCxnSpPr>
          <p:cNvPr id="29" name="Straight Connector 28">
            <a:extLst>
              <a:ext uri="{FF2B5EF4-FFF2-40B4-BE49-F238E27FC236}">
                <a16:creationId xmlns:a16="http://schemas.microsoft.com/office/drawing/2014/main" id="{8864BE71-48B9-447B-A51D-4B122AFA65F4}"/>
              </a:ext>
            </a:extLst>
          </p:cNvPr>
          <p:cNvCxnSpPr>
            <a:cxnSpLocks/>
          </p:cNvCxnSpPr>
          <p:nvPr userDrawn="1"/>
        </p:nvCxnSpPr>
        <p:spPr>
          <a:xfrm>
            <a:off x="1072243" y="4248119"/>
            <a:ext cx="2133600" cy="3992"/>
          </a:xfrm>
          <a:prstGeom prst="line">
            <a:avLst/>
          </a:prstGeom>
          <a:ln w="101600">
            <a:solidFill>
              <a:srgbClr val="006F9B"/>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9C97B6EE-51CC-4A0A-82CF-BE579E6A4E26}"/>
              </a:ext>
            </a:extLst>
          </p:cNvPr>
          <p:cNvCxnSpPr>
            <a:cxnSpLocks/>
          </p:cNvCxnSpPr>
          <p:nvPr userDrawn="1"/>
        </p:nvCxnSpPr>
        <p:spPr>
          <a:xfrm>
            <a:off x="3657599" y="4244127"/>
            <a:ext cx="2133600" cy="3992"/>
          </a:xfrm>
          <a:prstGeom prst="line">
            <a:avLst/>
          </a:prstGeom>
          <a:ln w="101600">
            <a:solidFill>
              <a:srgbClr val="006F9B"/>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F3909579-926E-4C9B-A21F-FEBA49F8A848}"/>
              </a:ext>
            </a:extLst>
          </p:cNvPr>
          <p:cNvCxnSpPr>
            <a:cxnSpLocks/>
          </p:cNvCxnSpPr>
          <p:nvPr userDrawn="1"/>
        </p:nvCxnSpPr>
        <p:spPr>
          <a:xfrm>
            <a:off x="6362699" y="4181454"/>
            <a:ext cx="2133600" cy="3992"/>
          </a:xfrm>
          <a:prstGeom prst="line">
            <a:avLst/>
          </a:prstGeom>
          <a:ln w="101600">
            <a:solidFill>
              <a:srgbClr val="006F9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rgbClr val="006F9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rgbClr val="006F9B"/>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
        <p:nvSpPr>
          <p:cNvPr id="20" name="Date Placeholder 1">
            <a:extLst>
              <a:ext uri="{FF2B5EF4-FFF2-40B4-BE49-F238E27FC236}">
                <a16:creationId xmlns:a16="http://schemas.microsoft.com/office/drawing/2014/main" id="{A1D4195E-FBB4-46B9-BD28-17828D73431E}"/>
              </a:ext>
            </a:extLst>
          </p:cNvPr>
          <p:cNvSpPr>
            <a:spLocks noGrp="1"/>
          </p:cNvSpPr>
          <p:nvPr>
            <p:ph type="dt" sz="half" idx="25"/>
          </p:nvPr>
        </p:nvSpPr>
        <p:spPr>
          <a:xfrm>
            <a:off x="2992120" y="6332220"/>
            <a:ext cx="1313180" cy="247651"/>
          </a:xfrm>
        </p:spPr>
        <p:txBody>
          <a:bodyPr/>
          <a:lstStyle/>
          <a:p>
            <a:r>
              <a:rPr lang="en-US" i="1" dirty="0">
                <a:solidFill>
                  <a:srgbClr val="FF7900"/>
                </a:solidFill>
              </a:rPr>
              <a:t>#Infusion </a:t>
            </a:r>
            <a:r>
              <a:rPr lang="en-US" i="1" dirty="0">
                <a:solidFill>
                  <a:srgbClr val="006F9B"/>
                </a:solidFill>
              </a:rPr>
              <a:t>Workshops</a:t>
            </a:r>
          </a:p>
          <a:p>
            <a:endParaRPr lang="en-US" dirty="0"/>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rgbClr val="006F9B"/>
                </a:solidFill>
                <a:latin typeface="+mj-lt"/>
              </a:defRPr>
            </a:lvl1pPr>
          </a:lstStyle>
          <a:p>
            <a:r>
              <a:rPr lang="en-US" dirty="0"/>
              <a:t>Click to edit Master title style</a:t>
            </a:r>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rgbClr val="FF7900"/>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006F9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9" name="Date Placeholder 1">
            <a:extLst>
              <a:ext uri="{FF2B5EF4-FFF2-40B4-BE49-F238E27FC236}">
                <a16:creationId xmlns:a16="http://schemas.microsoft.com/office/drawing/2014/main" id="{F93241E5-66AE-424F-8D3B-ED343D480938}"/>
              </a:ext>
            </a:extLst>
          </p:cNvPr>
          <p:cNvSpPr>
            <a:spLocks noGrp="1"/>
          </p:cNvSpPr>
          <p:nvPr>
            <p:ph type="dt" sz="half" idx="25"/>
          </p:nvPr>
        </p:nvSpPr>
        <p:spPr>
          <a:xfrm>
            <a:off x="2992120" y="6332220"/>
            <a:ext cx="1313180" cy="247651"/>
          </a:xfrm>
        </p:spPr>
        <p:txBody>
          <a:bodyPr/>
          <a:lstStyle/>
          <a:p>
            <a:r>
              <a:rPr lang="en-US" i="1" dirty="0">
                <a:solidFill>
                  <a:srgbClr val="FF7900"/>
                </a:solidFill>
              </a:rPr>
              <a:t>#Infusion </a:t>
            </a:r>
            <a:r>
              <a:rPr lang="en-US" i="1" dirty="0">
                <a:solidFill>
                  <a:srgbClr val="006F9B"/>
                </a:solidFill>
              </a:rPr>
              <a:t>Workshops</a:t>
            </a:r>
          </a:p>
          <a:p>
            <a:endParaRPr lang="en-US" dirty="0"/>
          </a:p>
        </p:txBody>
      </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
        <p:nvSpPr>
          <p:cNvPr id="7" name="Date Placeholder 1">
            <a:extLst>
              <a:ext uri="{FF2B5EF4-FFF2-40B4-BE49-F238E27FC236}">
                <a16:creationId xmlns:a16="http://schemas.microsoft.com/office/drawing/2014/main" id="{E8976B36-43CA-4303-A674-7F1F05C1F2A1}"/>
              </a:ext>
            </a:extLst>
          </p:cNvPr>
          <p:cNvSpPr>
            <a:spLocks noGrp="1"/>
          </p:cNvSpPr>
          <p:nvPr>
            <p:ph type="dt" sz="half" idx="25"/>
          </p:nvPr>
        </p:nvSpPr>
        <p:spPr>
          <a:xfrm>
            <a:off x="2992120" y="6332220"/>
            <a:ext cx="1313180" cy="247651"/>
          </a:xfrm>
        </p:spPr>
        <p:txBody>
          <a:bodyPr/>
          <a:lstStyle/>
          <a:p>
            <a:r>
              <a:rPr lang="en-US" i="1" dirty="0">
                <a:solidFill>
                  <a:srgbClr val="FF7900"/>
                </a:solidFill>
              </a:rPr>
              <a:t>#Infusion </a:t>
            </a:r>
            <a:r>
              <a:rPr lang="en-US" i="1" dirty="0">
                <a:solidFill>
                  <a:srgbClr val="006F9B"/>
                </a:solidFill>
              </a:rPr>
              <a:t>Workshops</a:t>
            </a:r>
          </a:p>
          <a:p>
            <a:endParaRPr lang="en-US" dirty="0"/>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2" name="Date Placeholder 1">
            <a:extLst>
              <a:ext uri="{FF2B5EF4-FFF2-40B4-BE49-F238E27FC236}">
                <a16:creationId xmlns:a16="http://schemas.microsoft.com/office/drawing/2014/main" id="{9B2411D2-78FE-46C1-9EA9-C6A882903B53}"/>
              </a:ext>
            </a:extLst>
          </p:cNvPr>
          <p:cNvSpPr>
            <a:spLocks noGrp="1"/>
          </p:cNvSpPr>
          <p:nvPr>
            <p:ph type="dt" sz="half" idx="11"/>
          </p:nvPr>
        </p:nvSpPr>
        <p:spPr/>
        <p:txBody>
          <a:bodyPr/>
          <a:lstStyle/>
          <a:p>
            <a:fld id="{6FCA8E82-58CD-E045-8B98-B7A85B79B752}" type="datetime4">
              <a:rPr lang="en-US" smtClean="0"/>
              <a:pPr/>
              <a:t>June 27, 2024</a:t>
            </a:fld>
            <a:endParaRPr lang="en-US" dirty="0">
              <a:latin typeface="+mn-lt"/>
            </a:endParaRPr>
          </a:p>
        </p:txBody>
      </p:sp>
      <p:sp>
        <p:nvSpPr>
          <p:cNvPr id="3" name="Footer Placeholder 2">
            <a:extLst>
              <a:ext uri="{FF2B5EF4-FFF2-40B4-BE49-F238E27FC236}">
                <a16:creationId xmlns:a16="http://schemas.microsoft.com/office/drawing/2014/main" id="{C04DAF8F-82DB-4DBE-9041-71217A4516CB}"/>
              </a:ext>
            </a:extLst>
          </p:cNvPr>
          <p:cNvSpPr>
            <a:spLocks noGrp="1"/>
          </p:cNvSpPr>
          <p:nvPr>
            <p:ph type="ftr" sz="quarter" idx="12"/>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r>
              <a:rPr lang="en-US" sz="20000" b="1"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006F9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006F9B"/>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rgbClr val="006F9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006F9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006F9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006F9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FF7900"/>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8ED89364-B1CB-4E72-A6BB-95A34B50661C}"/>
              </a:ext>
            </a:extLst>
          </p:cNvPr>
          <p:cNvSpPr>
            <a:spLocks noGrp="1"/>
          </p:cNvSpPr>
          <p:nvPr>
            <p:ph type="dt" sz="half" idx="32"/>
          </p:nvPr>
        </p:nvSpPr>
        <p:spPr/>
        <p:txBody>
          <a:bodyPr/>
          <a:lstStyle/>
          <a:p>
            <a:fld id="{6FCA8E82-58CD-E045-8B98-B7A85B79B752}" type="datetime4">
              <a:rPr lang="en-US" smtClean="0"/>
              <a:pPr/>
              <a:t>June 27, 2024</a:t>
            </a:fld>
            <a:endParaRPr lang="en-US" dirty="0">
              <a:latin typeface="+mn-lt"/>
            </a:endParaRPr>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rgbClr val="FF79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rgbClr val="FF79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rgbClr val="FF79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rgbClr val="FF7900"/>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21DC2552-C347-4C3D-8C92-4A6981227C0E}"/>
              </a:ext>
            </a:extLst>
          </p:cNvPr>
          <p:cNvSpPr>
            <a:spLocks noGrp="1"/>
          </p:cNvSpPr>
          <p:nvPr>
            <p:ph type="dt" sz="half" idx="36"/>
          </p:nvPr>
        </p:nvSpPr>
        <p:spPr/>
        <p:txBody>
          <a:bodyPr/>
          <a:lstStyle/>
          <a:p>
            <a:fld id="{6FCA8E82-58CD-E045-8B98-B7A85B79B752}" type="datetime4">
              <a:rPr lang="en-US" smtClean="0"/>
              <a:pPr/>
              <a:t>June 27, 2024</a:t>
            </a:fld>
            <a:endParaRPr lang="en-US" dirty="0">
              <a:latin typeface="+mn-lt"/>
            </a:endParaRPr>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fld id="{6FCA8E82-58CD-E045-8B98-B7A85B79B752}" type="datetime4">
              <a:rPr lang="en-US" smtClean="0"/>
              <a:pPr/>
              <a:t>June 27, 2024</a:t>
            </a:fld>
            <a:endParaRPr lang="en-US" dirty="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en-US"/>
              <a:t>Annual Review</a:t>
            </a:r>
            <a:endParaRPr lang="en-US" b="0"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hyperlink" Target="https://www.ictidc-ie.eu/theatre-of-the-empowred.html" TargetMode="External"/><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image2.slideserve.com/5007910/slide5-l.jp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2392472" y="1914981"/>
            <a:ext cx="5273458" cy="1514019"/>
          </a:xfrm>
        </p:spPr>
        <p:txBody>
          <a:bodyPr/>
          <a:lstStyle/>
          <a:p>
            <a:pPr algn="ctr"/>
            <a:r>
              <a:rPr lang="en-US" sz="4800" b="0" i="1" dirty="0">
                <a:solidFill>
                  <a:srgbClr val="FF7900"/>
                </a:solidFill>
              </a:rPr>
              <a:t>Empowerment Theatre </a:t>
            </a:r>
            <a:r>
              <a:rPr lang="en-US" sz="4400" b="0" i="1" dirty="0">
                <a:solidFill>
                  <a:srgbClr val="FF7900"/>
                </a:solidFill>
              </a:rPr>
              <a:t>as a tool for NFE &amp; Inclusion</a:t>
            </a:r>
            <a:endParaRPr lang="en-US" sz="4400" b="0" i="1" dirty="0">
              <a:solidFill>
                <a:srgbClr val="006F9B"/>
              </a:solidFill>
            </a:endParaRPr>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3700297" y="3887136"/>
            <a:ext cx="3736221" cy="953337"/>
          </a:xfrm>
        </p:spPr>
        <p:txBody>
          <a:bodyPr/>
          <a:lstStyle/>
          <a:p>
            <a:r>
              <a:rPr lang="en-US" sz="2400" dirty="0">
                <a:solidFill>
                  <a:srgbClr val="006F9B"/>
                </a:solidFill>
                <a:latin typeface="+mj-lt"/>
              </a:rPr>
              <a:t>Bo Maria Daskalova, PhD</a:t>
            </a:r>
            <a:endParaRPr lang="en-US" sz="2400" dirty="0">
              <a:solidFill>
                <a:srgbClr val="006F9B"/>
              </a:solidFill>
            </a:endParaRPr>
          </a:p>
          <a:p>
            <a:r>
              <a:rPr lang="en-US" sz="2400" dirty="0">
                <a:solidFill>
                  <a:srgbClr val="006F9B"/>
                </a:solidFill>
              </a:rPr>
              <a:t>Dublin, June 27</a:t>
            </a:r>
            <a:r>
              <a:rPr lang="en-US" sz="2400" baseline="30000" dirty="0">
                <a:solidFill>
                  <a:srgbClr val="006F9B"/>
                </a:solidFill>
              </a:rPr>
              <a:t>th</a:t>
            </a:r>
            <a:r>
              <a:rPr lang="en-US" sz="2400" dirty="0">
                <a:solidFill>
                  <a:srgbClr val="006F9B"/>
                </a:solidFill>
              </a:rPr>
              <a:t> 2024</a:t>
            </a:r>
          </a:p>
          <a:p>
            <a:endParaRPr lang="en-US" dirty="0"/>
          </a:p>
        </p:txBody>
      </p:sp>
      <p:pic>
        <p:nvPicPr>
          <p:cNvPr id="5" name="Picture 4">
            <a:extLst>
              <a:ext uri="{FF2B5EF4-FFF2-40B4-BE49-F238E27FC236}">
                <a16:creationId xmlns:a16="http://schemas.microsoft.com/office/drawing/2014/main" id="{4EBF2181-B707-4F35-9905-74D5082F7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1153" y="329298"/>
            <a:ext cx="1168400" cy="1168400"/>
          </a:xfrm>
          <a:prstGeom prst="rect">
            <a:avLst/>
          </a:prstGeom>
        </p:spPr>
      </p:pic>
      <p:pic>
        <p:nvPicPr>
          <p:cNvPr id="11" name="Picture 10">
            <a:extLst>
              <a:ext uri="{FF2B5EF4-FFF2-40B4-BE49-F238E27FC236}">
                <a16:creationId xmlns:a16="http://schemas.microsoft.com/office/drawing/2014/main" id="{45C68300-51F5-4E83-8181-5C5FAC9BE25F}"/>
              </a:ext>
            </a:extLst>
          </p:cNvPr>
          <p:cNvPicPr>
            <a:picLocks noChangeAspect="1"/>
          </p:cNvPicPr>
          <p:nvPr/>
        </p:nvPicPr>
        <p:blipFill>
          <a:blip r:embed="rId3"/>
          <a:stretch>
            <a:fillRect/>
          </a:stretch>
        </p:blipFill>
        <p:spPr>
          <a:xfrm>
            <a:off x="7436519" y="1900383"/>
            <a:ext cx="3428834" cy="3057234"/>
          </a:xfrm>
          <a:prstGeom prst="ellipse">
            <a:avLst/>
          </a:prstGeom>
        </p:spPr>
      </p:pic>
      <p:sp>
        <p:nvSpPr>
          <p:cNvPr id="9" name="TextBox 8">
            <a:extLst>
              <a:ext uri="{FF2B5EF4-FFF2-40B4-BE49-F238E27FC236}">
                <a16:creationId xmlns:a16="http://schemas.microsoft.com/office/drawing/2014/main" id="{ECBB41BE-821B-404D-94D9-FF9D1A0839EC}"/>
              </a:ext>
            </a:extLst>
          </p:cNvPr>
          <p:cNvSpPr txBox="1"/>
          <p:nvPr/>
        </p:nvSpPr>
        <p:spPr>
          <a:xfrm>
            <a:off x="709365" y="5014436"/>
            <a:ext cx="2872819" cy="646331"/>
          </a:xfrm>
          <a:prstGeom prst="rect">
            <a:avLst/>
          </a:prstGeom>
          <a:noFill/>
        </p:spPr>
        <p:txBody>
          <a:bodyPr wrap="square">
            <a:spAutoFit/>
          </a:bodyPr>
          <a:lstStyle/>
          <a:p>
            <a:pPr algn="ctr"/>
            <a:r>
              <a:rPr lang="en-US" i="1" dirty="0">
                <a:solidFill>
                  <a:schemeClr val="bg1"/>
                </a:solidFill>
              </a:rPr>
              <a:t>"</a:t>
            </a:r>
            <a:r>
              <a:rPr lang="en-US" i="1" dirty="0">
                <a:solidFill>
                  <a:srgbClr val="006F9B"/>
                </a:solidFill>
              </a:rPr>
              <a:t>Immerge</a:t>
            </a:r>
            <a:r>
              <a:rPr lang="en-US" i="1" dirty="0">
                <a:solidFill>
                  <a:schemeClr val="bg1"/>
                </a:solidFill>
              </a:rPr>
              <a:t>, </a:t>
            </a:r>
            <a:r>
              <a:rPr lang="en-US" i="1" dirty="0">
                <a:solidFill>
                  <a:srgbClr val="FF7900"/>
                </a:solidFill>
              </a:rPr>
              <a:t>engage</a:t>
            </a:r>
            <a:r>
              <a:rPr lang="en-US" i="1" dirty="0">
                <a:solidFill>
                  <a:schemeClr val="bg1"/>
                </a:solidFill>
              </a:rPr>
              <a:t>, and </a:t>
            </a:r>
            <a:r>
              <a:rPr lang="en-US" i="1" dirty="0">
                <a:solidFill>
                  <a:schemeClr val="accent2">
                    <a:lumMod val="50000"/>
                  </a:schemeClr>
                </a:solidFill>
              </a:rPr>
              <a:t>innovate</a:t>
            </a:r>
            <a:r>
              <a:rPr lang="en-US" i="1" dirty="0">
                <a:solidFill>
                  <a:schemeClr val="bg1"/>
                </a:solidFill>
              </a:rPr>
              <a:t> education"</a:t>
            </a:r>
          </a:p>
        </p:txBody>
      </p:sp>
      <p:sp>
        <p:nvSpPr>
          <p:cNvPr id="14" name="TextBox 13">
            <a:extLst>
              <a:ext uri="{FF2B5EF4-FFF2-40B4-BE49-F238E27FC236}">
                <a16:creationId xmlns:a16="http://schemas.microsoft.com/office/drawing/2014/main" id="{789B0A52-B599-4561-890E-3F09601BA11F}"/>
              </a:ext>
            </a:extLst>
          </p:cNvPr>
          <p:cNvSpPr txBox="1"/>
          <p:nvPr/>
        </p:nvSpPr>
        <p:spPr>
          <a:xfrm>
            <a:off x="10281153" y="1358134"/>
            <a:ext cx="1404594" cy="646331"/>
          </a:xfrm>
          <a:prstGeom prst="rect">
            <a:avLst/>
          </a:prstGeom>
          <a:noFill/>
        </p:spPr>
        <p:txBody>
          <a:bodyPr wrap="square">
            <a:spAutoFit/>
          </a:bodyPr>
          <a:lstStyle/>
          <a:p>
            <a:pPr algn="ctr"/>
            <a:r>
              <a:rPr lang="en-US" i="1" dirty="0">
                <a:solidFill>
                  <a:srgbClr val="FF7900"/>
                </a:solidFill>
              </a:rPr>
              <a:t>#Infusion </a:t>
            </a:r>
            <a:r>
              <a:rPr lang="en-US" i="1" dirty="0">
                <a:solidFill>
                  <a:srgbClr val="006F9B"/>
                </a:solidFill>
              </a:rPr>
              <a:t>Workshops</a:t>
            </a:r>
          </a:p>
        </p:txBody>
      </p:sp>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162638-187E-5535-D644-D89C342ECAF5}"/>
              </a:ext>
            </a:extLst>
          </p:cNvPr>
          <p:cNvSpPr>
            <a:spLocks noGrp="1"/>
          </p:cNvSpPr>
          <p:nvPr>
            <p:ph type="title"/>
          </p:nvPr>
        </p:nvSpPr>
        <p:spPr/>
        <p:txBody>
          <a:bodyPr>
            <a:normAutofit fontScale="90000"/>
          </a:bodyPr>
          <a:lstStyle/>
          <a:p>
            <a:r>
              <a:rPr lang="en-US" dirty="0">
                <a:solidFill>
                  <a:srgbClr val="FF7900"/>
                </a:solidFill>
              </a:rPr>
              <a:t>No Limits of Application</a:t>
            </a:r>
          </a:p>
        </p:txBody>
      </p:sp>
      <p:sp>
        <p:nvSpPr>
          <p:cNvPr id="5" name="Slide Number Placeholder 4">
            <a:extLst>
              <a:ext uri="{FF2B5EF4-FFF2-40B4-BE49-F238E27FC236}">
                <a16:creationId xmlns:a16="http://schemas.microsoft.com/office/drawing/2014/main" id="{0C33AA18-BBE0-7F0F-F434-EE051AC5D2A2}"/>
              </a:ext>
            </a:extLst>
          </p:cNvPr>
          <p:cNvSpPr>
            <a:spLocks noGrp="1"/>
          </p:cNvSpPr>
          <p:nvPr>
            <p:ph type="sldNum" sz="quarter" idx="16"/>
          </p:nvPr>
        </p:nvSpPr>
        <p:spPr/>
        <p:txBody>
          <a:bodyPr/>
          <a:lstStyle/>
          <a:p>
            <a:fld id="{294A09A9-5501-47C1-A89A-A340965A2BE2}" type="slidenum">
              <a:rPr lang="en-US" smtClean="0"/>
              <a:pPr/>
              <a:t>10</a:t>
            </a:fld>
            <a:endParaRPr lang="en-US" dirty="0">
              <a:latin typeface="+mn-lt"/>
            </a:endParaRPr>
          </a:p>
        </p:txBody>
      </p:sp>
      <p:sp>
        <p:nvSpPr>
          <p:cNvPr id="6" name="Date Placeholder 5">
            <a:extLst>
              <a:ext uri="{FF2B5EF4-FFF2-40B4-BE49-F238E27FC236}">
                <a16:creationId xmlns:a16="http://schemas.microsoft.com/office/drawing/2014/main" id="{C67A81F3-3F9D-44BA-4DCA-3C2DAE7EF7E0}"/>
              </a:ext>
            </a:extLst>
          </p:cNvPr>
          <p:cNvSpPr>
            <a:spLocks noGrp="1"/>
          </p:cNvSpPr>
          <p:nvPr>
            <p:ph type="dt" sz="half" idx="25"/>
          </p:nvPr>
        </p:nvSpPr>
        <p:spPr>
          <a:xfrm>
            <a:off x="10449977" y="5768864"/>
            <a:ext cx="1313180" cy="492222"/>
          </a:xfrm>
        </p:spPr>
        <p:txBody>
          <a:bodyPr/>
          <a:lstStyle/>
          <a:p>
            <a:r>
              <a:rPr lang="en-US" i="1" dirty="0">
                <a:solidFill>
                  <a:srgbClr val="FF7900"/>
                </a:solidFill>
              </a:rPr>
              <a:t>#Infusion </a:t>
            </a:r>
            <a:r>
              <a:rPr lang="en-US" i="1" dirty="0">
                <a:solidFill>
                  <a:srgbClr val="006F9B"/>
                </a:solidFill>
              </a:rPr>
              <a:t>Workshops</a:t>
            </a:r>
          </a:p>
          <a:p>
            <a:endParaRPr lang="en-US" dirty="0"/>
          </a:p>
        </p:txBody>
      </p:sp>
      <p:pic>
        <p:nvPicPr>
          <p:cNvPr id="3074" name="Picture 2" descr="Forum Theatre - Theatre of The Oppressed - Research proposal">
            <a:extLst>
              <a:ext uri="{FF2B5EF4-FFF2-40B4-BE49-F238E27FC236}">
                <a16:creationId xmlns:a16="http://schemas.microsoft.com/office/drawing/2014/main" id="{F188D53B-4E81-AD64-FCF1-B60297BACF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8004" y="1365946"/>
            <a:ext cx="6575153" cy="41261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pplied Drama for Education and Social Change in Nigeria – Critical  Stages/Scènes critiques">
            <a:extLst>
              <a:ext uri="{FF2B5EF4-FFF2-40B4-BE49-F238E27FC236}">
                <a16:creationId xmlns:a16="http://schemas.microsoft.com/office/drawing/2014/main" id="{A60F9677-CED0-40E1-9563-C9C0C670F9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142"/>
          <a:stretch/>
        </p:blipFill>
        <p:spPr bwMode="auto">
          <a:xfrm>
            <a:off x="964023" y="2452228"/>
            <a:ext cx="3969943" cy="3526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808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a:xfrm>
            <a:off x="964023" y="879063"/>
            <a:ext cx="8668492" cy="610863"/>
          </a:xfrm>
        </p:spPr>
        <p:txBody>
          <a:bodyPr>
            <a:normAutofit/>
          </a:bodyPr>
          <a:lstStyle/>
          <a:p>
            <a:r>
              <a:rPr lang="en-US" dirty="0">
                <a:solidFill>
                  <a:srgbClr val="FF7900"/>
                </a:solidFill>
              </a:rPr>
              <a:t>Adaptability and Multiplicativity</a:t>
            </a:r>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2292263" y="2031384"/>
            <a:ext cx="9381994" cy="2795232"/>
          </a:xfrm>
        </p:spPr>
        <p:txBody>
          <a:bodyPr/>
          <a:lstStyle/>
          <a:p>
            <a:pPr algn="just"/>
            <a:r>
              <a:rPr lang="en-US" sz="2400" dirty="0"/>
              <a:t>The Empowerment Theater  method offers an </a:t>
            </a:r>
            <a:r>
              <a:rPr lang="en-US" sz="2400" b="1" dirty="0">
                <a:solidFill>
                  <a:srgbClr val="FF7900"/>
                </a:solidFill>
              </a:rPr>
              <a:t>unique potential to be adapted to almost any adult learning situation</a:t>
            </a:r>
            <a:r>
              <a:rPr lang="en-US" sz="2400" dirty="0"/>
              <a:t> that allows the groups to act together for common problem solutions.  </a:t>
            </a:r>
          </a:p>
          <a:p>
            <a:pPr algn="just"/>
            <a:r>
              <a:rPr lang="en-US" sz="2400" dirty="0"/>
              <a:t>The tools of applied drama for empowerment are </a:t>
            </a:r>
            <a:r>
              <a:rPr lang="en-US" sz="2400" b="1" dirty="0">
                <a:solidFill>
                  <a:srgbClr val="FF7900"/>
                </a:solidFill>
              </a:rPr>
              <a:t>easy to use, adapt and multiply in a wide range of learning setting</a:t>
            </a:r>
            <a:r>
              <a:rPr lang="en-US" sz="2400" dirty="0"/>
              <a:t>, communities, social and cultural contexts. </a:t>
            </a:r>
          </a:p>
          <a:p>
            <a:pPr algn="just"/>
            <a:r>
              <a:rPr lang="en-US" sz="2400" dirty="0"/>
              <a:t>It it up to the facilitators to assess the social, cultural, educational and emotional context in order to offer the most suitable adaptation of the method, so it can serve best the learning and social needs of the community that is involved.</a:t>
            </a:r>
          </a:p>
          <a:p>
            <a:pPr algn="just"/>
            <a:endParaRPr lang="en-US" sz="2400" dirty="0"/>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p:txBody>
          <a:bodyPr/>
          <a:lstStyle/>
          <a:p>
            <a:fld id="{294A09A9-5501-47C1-A89A-A340965A2BE2}" type="slidenum">
              <a:rPr lang="en-US" smtClean="0"/>
              <a:pPr/>
              <a:t>11</a:t>
            </a:fld>
            <a:endParaRPr lang="en-US" dirty="0"/>
          </a:p>
        </p:txBody>
      </p:sp>
      <p:sp>
        <p:nvSpPr>
          <p:cNvPr id="6" name="Date Placeholder 1">
            <a:extLst>
              <a:ext uri="{FF2B5EF4-FFF2-40B4-BE49-F238E27FC236}">
                <a16:creationId xmlns:a16="http://schemas.microsoft.com/office/drawing/2014/main" id="{6FBF091D-32E3-4CF8-B1BD-C1AF2743A26A}"/>
              </a:ext>
            </a:extLst>
          </p:cNvPr>
          <p:cNvSpPr>
            <a:spLocks noGrp="1"/>
          </p:cNvSpPr>
          <p:nvPr>
            <p:ph type="dt" sz="half" idx="25"/>
          </p:nvPr>
        </p:nvSpPr>
        <p:spPr>
          <a:xfrm>
            <a:off x="2992120" y="6332220"/>
            <a:ext cx="1313180" cy="247651"/>
          </a:xfrm>
        </p:spPr>
        <p:txBody>
          <a:bodyPr/>
          <a:lstStyle/>
          <a:p>
            <a:r>
              <a:rPr lang="en-US" i="1" dirty="0">
                <a:solidFill>
                  <a:srgbClr val="FF7900"/>
                </a:solidFill>
              </a:rPr>
              <a:t>#Infusion </a:t>
            </a:r>
            <a:r>
              <a:rPr lang="en-US" i="1" dirty="0">
                <a:solidFill>
                  <a:srgbClr val="006F9B"/>
                </a:solidFill>
              </a:rPr>
              <a:t>Workshops</a:t>
            </a:r>
          </a:p>
          <a:p>
            <a:endParaRPr lang="en-US" dirty="0"/>
          </a:p>
        </p:txBody>
      </p:sp>
      <p:pic>
        <p:nvPicPr>
          <p:cNvPr id="9" name="Picture 8">
            <a:extLst>
              <a:ext uri="{FF2B5EF4-FFF2-40B4-BE49-F238E27FC236}">
                <a16:creationId xmlns:a16="http://schemas.microsoft.com/office/drawing/2014/main" id="{E69817BD-C9DE-4048-9744-4CA25A80A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5300" y="6332220"/>
            <a:ext cx="221576" cy="221576"/>
          </a:xfrm>
          <a:prstGeom prst="rect">
            <a:avLst/>
          </a:prstGeom>
        </p:spPr>
      </p:pic>
    </p:spTree>
    <p:extLst>
      <p:ext uri="{BB962C8B-B14F-4D97-AF65-F5344CB8AC3E}">
        <p14:creationId xmlns:p14="http://schemas.microsoft.com/office/powerpoint/2010/main" val="957041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p:txBody>
          <a:bodyPr>
            <a:noAutofit/>
          </a:bodyPr>
          <a:lstStyle/>
          <a:p>
            <a:r>
              <a:rPr lang="en-US" sz="2400" dirty="0">
                <a:solidFill>
                  <a:srgbClr val="006F9B"/>
                </a:solidFill>
                <a:latin typeface="+mn-lt"/>
              </a:rPr>
              <a:t>USEFUL LINKS</a:t>
            </a:r>
            <a:br>
              <a:rPr lang="en-US" sz="2400" dirty="0">
                <a:solidFill>
                  <a:srgbClr val="006F9B"/>
                </a:solidFill>
                <a:latin typeface="+mn-lt"/>
              </a:rPr>
            </a:br>
            <a:br>
              <a:rPr lang="en-US" sz="2400" dirty="0">
                <a:solidFill>
                  <a:srgbClr val="006F9B"/>
                </a:solidFill>
                <a:latin typeface="+mn-lt"/>
              </a:rPr>
            </a:br>
            <a:r>
              <a:rPr lang="en-US" sz="2400" dirty="0">
                <a:solidFill>
                  <a:srgbClr val="006F9B"/>
                </a:solidFill>
                <a:latin typeface="+mn-lt"/>
              </a:rPr>
              <a:t>https://</a:t>
            </a:r>
            <a:r>
              <a:rPr lang="en-US" sz="2400" dirty="0" err="1">
                <a:solidFill>
                  <a:srgbClr val="006F9B"/>
                </a:solidFill>
                <a:latin typeface="+mn-lt"/>
              </a:rPr>
              <a:t>www.youtube.com</a:t>
            </a:r>
            <a:r>
              <a:rPr lang="en-US" sz="2400" dirty="0">
                <a:solidFill>
                  <a:srgbClr val="006F9B"/>
                </a:solidFill>
                <a:latin typeface="+mn-lt"/>
              </a:rPr>
              <a:t>/</a:t>
            </a:r>
            <a:r>
              <a:rPr lang="en-US" sz="2400" dirty="0" err="1">
                <a:solidFill>
                  <a:srgbClr val="006F9B"/>
                </a:solidFill>
                <a:latin typeface="+mn-lt"/>
              </a:rPr>
              <a:t>watch?v</a:t>
            </a:r>
            <a:r>
              <a:rPr lang="en-US" sz="2400" dirty="0">
                <a:solidFill>
                  <a:srgbClr val="006F9B"/>
                </a:solidFill>
                <a:latin typeface="+mn-lt"/>
              </a:rPr>
              <a:t>=ANtkDBd9UNI&amp;ab_channel=</a:t>
            </a:r>
            <a:r>
              <a:rPr lang="en-US" sz="2400" dirty="0" err="1">
                <a:solidFill>
                  <a:srgbClr val="006F9B"/>
                </a:solidFill>
                <a:latin typeface="+mn-lt"/>
              </a:rPr>
              <a:t>YOUTRAINvideoproject</a:t>
            </a:r>
            <a:endParaRPr lang="en-US" sz="2400" dirty="0">
              <a:solidFill>
                <a:srgbClr val="006F9B"/>
              </a:solidFill>
              <a:latin typeface="+mn-lt"/>
            </a:endParaRPr>
          </a:p>
        </p:txBody>
      </p:sp>
      <p:pic>
        <p:nvPicPr>
          <p:cNvPr id="7" name="Picture 6">
            <a:extLst>
              <a:ext uri="{FF2B5EF4-FFF2-40B4-BE49-F238E27FC236}">
                <a16:creationId xmlns:a16="http://schemas.microsoft.com/office/drawing/2014/main" id="{0968DDD1-9843-4020-A2CC-3BA2859DF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1865" y="6469083"/>
            <a:ext cx="221576" cy="221576"/>
          </a:xfrm>
          <a:prstGeom prst="rect">
            <a:avLst/>
          </a:prstGeom>
        </p:spPr>
      </p:pic>
      <p:pic>
        <p:nvPicPr>
          <p:cNvPr id="4098" name="Picture 2" descr="Augusto Boal: The Rainbow of Desire | Ceasefire Magazine">
            <a:extLst>
              <a:ext uri="{FF2B5EF4-FFF2-40B4-BE49-F238E27FC236}">
                <a16:creationId xmlns:a16="http://schemas.microsoft.com/office/drawing/2014/main" id="{7C15A0A5-B137-3B0E-E7F6-32DEE594DA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2" y="310019"/>
            <a:ext cx="6896414" cy="623796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0A2216C3-2A71-D717-91BD-C8360E6560B1}"/>
              </a:ext>
            </a:extLst>
          </p:cNvPr>
          <p:cNvSpPr txBox="1">
            <a:spLocks/>
          </p:cNvSpPr>
          <p:nvPr/>
        </p:nvSpPr>
        <p:spPr>
          <a:xfrm>
            <a:off x="7101964" y="4757260"/>
            <a:ext cx="4941477" cy="61086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100" b="1" i="0" kern="1200" spc="100" baseline="0">
                <a:solidFill>
                  <a:srgbClr val="006F9B"/>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a:latin typeface="+mn-lt"/>
              </a:rPr>
              <a:t>https://www.youtube.com/watch?v=g04FxiuZd1s&amp;ab_channel=PartecipArte</a:t>
            </a:r>
            <a:endParaRPr lang="en-US" sz="2400" dirty="0">
              <a:latin typeface="+mn-lt"/>
            </a:endParaRPr>
          </a:p>
        </p:txBody>
      </p:sp>
    </p:spTree>
    <p:extLst>
      <p:ext uri="{BB962C8B-B14F-4D97-AF65-F5344CB8AC3E}">
        <p14:creationId xmlns:p14="http://schemas.microsoft.com/office/powerpoint/2010/main" val="348917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6767661-63CB-A645-82F2-3B860E338B67}"/>
              </a:ext>
            </a:extLst>
          </p:cNvPr>
          <p:cNvSpPr>
            <a:spLocks noGrp="1"/>
          </p:cNvSpPr>
          <p:nvPr>
            <p:ph type="body" sz="quarter" idx="11"/>
          </p:nvPr>
        </p:nvSpPr>
        <p:spPr>
          <a:xfrm>
            <a:off x="6896100" y="5743331"/>
            <a:ext cx="4914900" cy="588795"/>
          </a:xfrm>
        </p:spPr>
        <p:txBody>
          <a:bodyPr/>
          <a:lstStyle/>
          <a:p>
            <a:r>
              <a:rPr lang="en-US" b="1" dirty="0">
                <a:solidFill>
                  <a:srgbClr val="FF7900"/>
                </a:solidFill>
              </a:rPr>
              <a:t>For more information and  opportunities to cooperate, </a:t>
            </a:r>
          </a:p>
          <a:p>
            <a:r>
              <a:rPr lang="en-US" b="1" dirty="0">
                <a:solidFill>
                  <a:srgbClr val="FF7900"/>
                </a:solidFill>
              </a:rPr>
              <a:t>please consult:  </a:t>
            </a:r>
            <a:r>
              <a:rPr lang="en-US" b="1" dirty="0">
                <a:solidFill>
                  <a:srgbClr val="FF7900"/>
                </a:solidFill>
                <a:hlinkClick r:id="rId3"/>
              </a:rPr>
              <a:t>ictidc-ie.eu/theatre-of-the-empowred.html</a:t>
            </a:r>
            <a:r>
              <a:rPr lang="en-US" b="1" dirty="0">
                <a:solidFill>
                  <a:srgbClr val="FF7900"/>
                </a:solidFill>
              </a:rPr>
              <a:t> </a:t>
            </a:r>
          </a:p>
          <a:p>
            <a:r>
              <a:rPr lang="en-US" b="1" dirty="0">
                <a:solidFill>
                  <a:srgbClr val="FF7900"/>
                </a:solidFill>
              </a:rPr>
              <a:t>Contact:</a:t>
            </a:r>
          </a:p>
          <a:p>
            <a:r>
              <a:rPr lang="en-US" b="1" dirty="0">
                <a:solidFill>
                  <a:srgbClr val="FF7900"/>
                </a:solidFill>
              </a:rPr>
              <a:t>Bo Maria Daskalova, PhD</a:t>
            </a:r>
          </a:p>
          <a:p>
            <a:r>
              <a:rPr lang="en-US" b="1" dirty="0" err="1">
                <a:solidFill>
                  <a:srgbClr val="FF7900"/>
                </a:solidFill>
              </a:rPr>
              <a:t>ictidcenter@gmail.com</a:t>
            </a:r>
            <a:endParaRPr lang="en-US" b="1" dirty="0">
              <a:solidFill>
                <a:srgbClr val="FF7900"/>
              </a:solidFill>
            </a:endParaRPr>
          </a:p>
        </p:txBody>
      </p:sp>
      <p:sp>
        <p:nvSpPr>
          <p:cNvPr id="11" name="Subtitle 10">
            <a:extLst>
              <a:ext uri="{FF2B5EF4-FFF2-40B4-BE49-F238E27FC236}">
                <a16:creationId xmlns:a16="http://schemas.microsoft.com/office/drawing/2014/main" id="{F0F25866-5DB1-334A-8037-692579FBDE39}"/>
              </a:ext>
            </a:extLst>
          </p:cNvPr>
          <p:cNvSpPr>
            <a:spLocks noGrp="1"/>
          </p:cNvSpPr>
          <p:nvPr>
            <p:ph type="subTitle" idx="1"/>
          </p:nvPr>
        </p:nvSpPr>
        <p:spPr>
          <a:xfrm>
            <a:off x="6895097" y="3591098"/>
            <a:ext cx="4903377" cy="1057791"/>
          </a:xfrm>
        </p:spPr>
        <p:txBody>
          <a:bodyPr/>
          <a:lstStyle/>
          <a:p>
            <a:r>
              <a:rPr lang="en-US" dirty="0"/>
              <a:t>Thanks to your time.</a:t>
            </a:r>
          </a:p>
          <a:p>
            <a:r>
              <a:rPr lang="en-US" dirty="0"/>
              <a:t>We look forward to working together. </a:t>
            </a:r>
          </a:p>
          <a:p>
            <a:endParaRPr lang="en-US" dirty="0"/>
          </a:p>
        </p:txBody>
      </p:sp>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a:lstStyle/>
          <a:p>
            <a:r>
              <a:rPr lang="en-US" dirty="0"/>
              <a:t>Thank you</a:t>
            </a:r>
          </a:p>
        </p:txBody>
      </p:sp>
      <p:sp>
        <p:nvSpPr>
          <p:cNvPr id="6" name="Date Placeholder 1">
            <a:extLst>
              <a:ext uri="{FF2B5EF4-FFF2-40B4-BE49-F238E27FC236}">
                <a16:creationId xmlns:a16="http://schemas.microsoft.com/office/drawing/2014/main" id="{F6F66158-C7A5-40F7-9C74-12D8D437EB6A}"/>
              </a:ext>
            </a:extLst>
          </p:cNvPr>
          <p:cNvSpPr txBox="1">
            <a:spLocks/>
          </p:cNvSpPr>
          <p:nvPr/>
        </p:nvSpPr>
        <p:spPr>
          <a:xfrm>
            <a:off x="10417048" y="6277356"/>
            <a:ext cx="1854200" cy="2476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rgbClr val="FF7900"/>
                </a:solidFill>
              </a:rPr>
              <a:t>#Infusion </a:t>
            </a:r>
            <a:r>
              <a:rPr lang="en-US" sz="1100" i="1" dirty="0">
                <a:solidFill>
                  <a:srgbClr val="006F9B"/>
                </a:solidFill>
              </a:rPr>
              <a:t>Workshops</a:t>
            </a:r>
          </a:p>
          <a:p>
            <a:endParaRPr lang="en-US" dirty="0"/>
          </a:p>
        </p:txBody>
      </p:sp>
      <p:pic>
        <p:nvPicPr>
          <p:cNvPr id="18" name="Picture 17">
            <a:extLst>
              <a:ext uri="{FF2B5EF4-FFF2-40B4-BE49-F238E27FC236}">
                <a16:creationId xmlns:a16="http://schemas.microsoft.com/office/drawing/2014/main" id="{EA7C3BE6-6CEA-4A90-ACD7-9948A2FB52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688" y="2347953"/>
            <a:ext cx="5218314" cy="2754110"/>
          </a:xfrm>
          <a:prstGeom prst="rect">
            <a:avLst/>
          </a:prstGeom>
        </p:spPr>
      </p:pic>
      <p:pic>
        <p:nvPicPr>
          <p:cNvPr id="19" name="Picture 18">
            <a:extLst>
              <a:ext uri="{FF2B5EF4-FFF2-40B4-BE49-F238E27FC236}">
                <a16:creationId xmlns:a16="http://schemas.microsoft.com/office/drawing/2014/main" id="{C59E6960-8C61-41BE-9135-2316CC6C55E6}"/>
              </a:ext>
            </a:extLst>
          </p:cNvPr>
          <p:cNvPicPr>
            <a:picLocks noChangeAspect="1"/>
          </p:cNvPicPr>
          <p:nvPr/>
        </p:nvPicPr>
        <p:blipFill>
          <a:blip r:embed="rId5"/>
          <a:stretch>
            <a:fillRect/>
          </a:stretch>
        </p:blipFill>
        <p:spPr>
          <a:xfrm>
            <a:off x="1589546" y="376866"/>
            <a:ext cx="3428834" cy="3057234"/>
          </a:xfrm>
          <a:prstGeom prst="ellipse">
            <a:avLst/>
          </a:prstGeom>
        </p:spPr>
      </p:pic>
      <p:sp>
        <p:nvSpPr>
          <p:cNvPr id="21" name="TextBox 20">
            <a:extLst>
              <a:ext uri="{FF2B5EF4-FFF2-40B4-BE49-F238E27FC236}">
                <a16:creationId xmlns:a16="http://schemas.microsoft.com/office/drawing/2014/main" id="{5DB3C642-675C-4CE6-8C2D-8E66BD57C2A0}"/>
              </a:ext>
            </a:extLst>
          </p:cNvPr>
          <p:cNvSpPr txBox="1"/>
          <p:nvPr/>
        </p:nvSpPr>
        <p:spPr>
          <a:xfrm>
            <a:off x="286033" y="4260815"/>
            <a:ext cx="6135624" cy="646331"/>
          </a:xfrm>
          <a:prstGeom prst="rect">
            <a:avLst/>
          </a:prstGeom>
          <a:noFill/>
        </p:spPr>
        <p:txBody>
          <a:bodyPr wrap="square">
            <a:spAutoFit/>
          </a:bodyPr>
          <a:lstStyle/>
          <a:p>
            <a:pPr algn="ctr"/>
            <a:r>
              <a:rPr lang="en-US" b="1" i="0" u="none" strike="noStrike" dirty="0">
                <a:solidFill>
                  <a:srgbClr val="006F9B"/>
                </a:solidFill>
                <a:effectLst/>
                <a:latin typeface="YACgETiWKS8 0"/>
              </a:rPr>
              <a:t>More at </a:t>
            </a:r>
            <a:endParaRPr lang="en-US" b="1" dirty="0">
              <a:solidFill>
                <a:srgbClr val="006F9B"/>
              </a:solidFill>
              <a:effectLst/>
              <a:latin typeface="YACgETiWKS8 0"/>
            </a:endParaRPr>
          </a:p>
          <a:p>
            <a:pPr algn="ctr"/>
            <a:r>
              <a:rPr lang="en-US" b="1" i="0" u="none" strike="noStrike" dirty="0">
                <a:solidFill>
                  <a:srgbClr val="006F9B"/>
                </a:solidFill>
                <a:effectLst/>
                <a:latin typeface="YACgETiWKS8 0"/>
              </a:rPr>
              <a:t>www.T-hap.com</a:t>
            </a:r>
            <a:endParaRPr lang="en-US" b="1" dirty="0">
              <a:solidFill>
                <a:srgbClr val="006F9B"/>
              </a:solidFill>
              <a:effectLst/>
              <a:latin typeface="YACgETiWKS8 0"/>
            </a:endParaRPr>
          </a:p>
        </p:txBody>
      </p:sp>
      <p:pic>
        <p:nvPicPr>
          <p:cNvPr id="23" name="Picture 22">
            <a:extLst>
              <a:ext uri="{FF2B5EF4-FFF2-40B4-BE49-F238E27FC236}">
                <a16:creationId xmlns:a16="http://schemas.microsoft.com/office/drawing/2014/main" id="{61AA1996-175F-47E7-BCDF-F855F8C114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6863" y="4907146"/>
            <a:ext cx="1854200" cy="1854200"/>
          </a:xfrm>
          <a:prstGeom prst="rect">
            <a:avLst/>
          </a:prstGeom>
        </p:spPr>
      </p:pic>
      <p:pic>
        <p:nvPicPr>
          <p:cNvPr id="24" name="Picture 23">
            <a:extLst>
              <a:ext uri="{FF2B5EF4-FFF2-40B4-BE49-F238E27FC236}">
                <a16:creationId xmlns:a16="http://schemas.microsoft.com/office/drawing/2014/main" id="{A785F72A-5F3B-45C9-9A6D-95E491D5DF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86249" y="5874227"/>
            <a:ext cx="457899" cy="457899"/>
          </a:xfrm>
          <a:prstGeom prst="rect">
            <a:avLst/>
          </a:prstGeom>
        </p:spPr>
      </p:pic>
    </p:spTree>
    <p:extLst>
      <p:ext uri="{BB962C8B-B14F-4D97-AF65-F5344CB8AC3E}">
        <p14:creationId xmlns:p14="http://schemas.microsoft.com/office/powerpoint/2010/main" val="233667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826718" y="5969008"/>
            <a:ext cx="8505172" cy="610863"/>
          </a:xfrm>
        </p:spPr>
        <p:txBody>
          <a:bodyPr>
            <a:noAutofit/>
          </a:bodyPr>
          <a:lstStyle/>
          <a:p>
            <a:pPr algn="r"/>
            <a:r>
              <a:rPr lang="en-GB" sz="2400" i="0" strike="noStrike" dirty="0">
                <a:solidFill>
                  <a:schemeClr val="bg1"/>
                </a:solidFill>
                <a:effectLst/>
                <a:latin typeface="+mn-lt"/>
                <a:hlinkClick r:id="rId3" tooltip="slide5">
                  <a:extLst>
                    <a:ext uri="{A12FA001-AC4F-418D-AE19-62706E023703}">
                      <ahyp:hlinkClr xmlns:ahyp="http://schemas.microsoft.com/office/drawing/2018/hyperlinkcolor" val="tx"/>
                    </a:ext>
                  </a:extLst>
                </a:hlinkClick>
              </a:rPr>
              <a:t>…theatre answers man’s universal demand to have</a:t>
            </a:r>
            <a:r>
              <a:rPr lang="en-GB" sz="2400" i="0" dirty="0">
                <a:solidFill>
                  <a:schemeClr val="bg1"/>
                </a:solidFill>
                <a:effectLst/>
                <a:latin typeface="+mn-lt"/>
              </a:rPr>
              <a:t> </a:t>
            </a:r>
            <a:r>
              <a:rPr lang="en-GB" sz="2400" i="0" dirty="0">
                <a:solidFill>
                  <a:srgbClr val="212529"/>
                </a:solidFill>
                <a:effectLst/>
                <a:latin typeface="+mn-lt"/>
              </a:rPr>
              <a:t>his feelings moved, the monotony of his life broken up, and his nobler self started into action. </a:t>
            </a:r>
            <a:br>
              <a:rPr lang="en-GB" sz="2400" i="0" dirty="0">
                <a:solidFill>
                  <a:srgbClr val="212529"/>
                </a:solidFill>
                <a:effectLst/>
                <a:latin typeface="+mn-lt"/>
              </a:rPr>
            </a:br>
            <a:r>
              <a:rPr lang="en-GB" sz="2400" i="0" dirty="0">
                <a:solidFill>
                  <a:srgbClr val="212529"/>
                </a:solidFill>
                <a:effectLst/>
                <a:latin typeface="+mn-lt"/>
              </a:rPr>
              <a:t>The drama, is therefore, inescapable in the social life and must be considered in education.” </a:t>
            </a:r>
            <a:br>
              <a:rPr lang="en-GB" sz="2400" i="0" dirty="0">
                <a:solidFill>
                  <a:srgbClr val="212529"/>
                </a:solidFill>
                <a:effectLst/>
                <a:latin typeface="+mn-lt"/>
              </a:rPr>
            </a:br>
            <a:br>
              <a:rPr lang="en-GB" sz="2400" i="0" dirty="0">
                <a:solidFill>
                  <a:srgbClr val="212529"/>
                </a:solidFill>
                <a:effectLst/>
                <a:latin typeface="+mn-lt"/>
              </a:rPr>
            </a:br>
            <a:r>
              <a:rPr lang="en-GB" sz="2400" i="0" dirty="0">
                <a:solidFill>
                  <a:srgbClr val="212529"/>
                </a:solidFill>
                <a:effectLst/>
                <a:latin typeface="+mn-lt"/>
              </a:rPr>
              <a:t>(</a:t>
            </a:r>
            <a:r>
              <a:rPr lang="en-GB" sz="2400" i="0" dirty="0" err="1">
                <a:solidFill>
                  <a:srgbClr val="212529"/>
                </a:solidFill>
                <a:effectLst/>
                <a:latin typeface="+mn-lt"/>
              </a:rPr>
              <a:t>Merill</a:t>
            </a:r>
            <a:r>
              <a:rPr lang="en-GB" sz="2400" i="0" dirty="0">
                <a:solidFill>
                  <a:srgbClr val="212529"/>
                </a:solidFill>
                <a:effectLst/>
                <a:latin typeface="+mn-lt"/>
              </a:rPr>
              <a:t> and Fleming, 1930).</a:t>
            </a:r>
            <a:endParaRPr lang="en-US" sz="2400" dirty="0">
              <a:solidFill>
                <a:srgbClr val="006F9B"/>
              </a:solidFill>
              <a:latin typeface="+mn-lt"/>
            </a:endParaRPr>
          </a:p>
        </p:txBody>
      </p:sp>
      <p:pic>
        <p:nvPicPr>
          <p:cNvPr id="7" name="Picture 6">
            <a:extLst>
              <a:ext uri="{FF2B5EF4-FFF2-40B4-BE49-F238E27FC236}">
                <a16:creationId xmlns:a16="http://schemas.microsoft.com/office/drawing/2014/main" id="{0968DDD1-9843-4020-A2CC-3BA2859DF8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21865" y="6469083"/>
            <a:ext cx="221576" cy="221576"/>
          </a:xfrm>
          <a:prstGeom prst="rect">
            <a:avLst/>
          </a:prstGeom>
        </p:spPr>
      </p:pic>
      <p:sp>
        <p:nvSpPr>
          <p:cNvPr id="4" name="Title 1">
            <a:extLst>
              <a:ext uri="{FF2B5EF4-FFF2-40B4-BE49-F238E27FC236}">
                <a16:creationId xmlns:a16="http://schemas.microsoft.com/office/drawing/2014/main" id="{FEE9379E-4363-62E2-AB4D-15573DE76E81}"/>
              </a:ext>
            </a:extLst>
          </p:cNvPr>
          <p:cNvSpPr txBox="1">
            <a:spLocks/>
          </p:cNvSpPr>
          <p:nvPr/>
        </p:nvSpPr>
        <p:spPr>
          <a:xfrm>
            <a:off x="638827" y="3338543"/>
            <a:ext cx="8680537" cy="61086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100" b="1" i="0" kern="1200" spc="100" baseline="0">
                <a:solidFill>
                  <a:srgbClr val="006F9B"/>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GB" sz="2400" dirty="0">
                <a:solidFill>
                  <a:srgbClr val="212529"/>
                </a:solidFill>
                <a:latin typeface="Open Sans" panose="020B0606030504020204" pitchFamily="34" charset="0"/>
              </a:rPr>
              <a:t>Applied theatre has the ability to create individual, community and social change.</a:t>
            </a:r>
            <a:br>
              <a:rPr lang="en-GB" sz="2400" dirty="0">
                <a:solidFill>
                  <a:srgbClr val="212529"/>
                </a:solidFill>
                <a:latin typeface="Open Sans" panose="020B0606030504020204" pitchFamily="34" charset="0"/>
              </a:rPr>
            </a:br>
            <a:r>
              <a:rPr lang="en-GB" sz="2400" dirty="0">
                <a:solidFill>
                  <a:srgbClr val="212529"/>
                </a:solidFill>
                <a:latin typeface="Open Sans" panose="020B0606030504020204" pitchFamily="34" charset="0"/>
              </a:rPr>
              <a:t>And while the classical theatre brings a personal catharsis, the applied theatre creates a social catharsis; towards a positive social change.</a:t>
            </a:r>
            <a:br>
              <a:rPr lang="en-GB" sz="2400" dirty="0">
                <a:solidFill>
                  <a:srgbClr val="212529"/>
                </a:solidFill>
                <a:latin typeface="Open Sans" panose="020B0606030504020204" pitchFamily="34" charset="0"/>
              </a:rPr>
            </a:br>
            <a:endParaRPr lang="en-US" sz="2400" dirty="0"/>
          </a:p>
        </p:txBody>
      </p:sp>
    </p:spTree>
    <p:extLst>
      <p:ext uri="{BB962C8B-B14F-4D97-AF65-F5344CB8AC3E}">
        <p14:creationId xmlns:p14="http://schemas.microsoft.com/office/powerpoint/2010/main" val="2105465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a:xfrm>
            <a:off x="952499" y="1054687"/>
            <a:ext cx="4941477" cy="610863"/>
          </a:xfrm>
        </p:spPr>
        <p:txBody>
          <a:bodyPr/>
          <a:lstStyle/>
          <a:p>
            <a:r>
              <a:rPr lang="en-US" dirty="0">
                <a:solidFill>
                  <a:srgbClr val="FF7900"/>
                </a:solidFill>
              </a:rPr>
              <a:t>About</a:t>
            </a:r>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1954059" y="2237223"/>
            <a:ext cx="9645041" cy="2795232"/>
          </a:xfrm>
        </p:spPr>
        <p:txBody>
          <a:bodyPr/>
          <a:lstStyle/>
          <a:p>
            <a:pPr algn="just"/>
            <a:r>
              <a:rPr lang="en-GB" sz="2800" b="0" i="0" dirty="0">
                <a:solidFill>
                  <a:srgbClr val="000000"/>
                </a:solidFill>
                <a:effectLst/>
                <a:latin typeface="Arial" panose="020B0604020202020204" pitchFamily="34" charset="0"/>
              </a:rPr>
              <a:t>This input is focusing on the method, called “Empowerment Theatre” - as a tool for education in non-formal settings. </a:t>
            </a:r>
            <a:endParaRPr lang="en-GB" sz="2800" b="0" i="0" dirty="0">
              <a:solidFill>
                <a:srgbClr val="222222"/>
              </a:solidFill>
              <a:effectLst/>
              <a:latin typeface="Calibri" panose="020F0502020204030204" pitchFamily="34" charset="0"/>
            </a:endParaRPr>
          </a:p>
          <a:p>
            <a:pPr algn="just"/>
            <a:r>
              <a:rPr lang="en-GB" sz="2800" b="0" i="0" dirty="0">
                <a:solidFill>
                  <a:srgbClr val="000000"/>
                </a:solidFill>
                <a:effectLst/>
                <a:latin typeface="Arial" panose="020B0604020202020204" pitchFamily="34" charset="0"/>
              </a:rPr>
              <a:t>Based on the Forum Theatre theory of Augusto Boal and the Pedagogy of the Oppressed of Paolo Freire, this educational method is invented by Bo Maria Daskalova, using participatory and emotional learning as powerful ways to boost the learners` motivation to learn and get involved; fostering</a:t>
            </a:r>
            <a:r>
              <a:rPr lang="bg-BG" sz="2800" b="0" i="0" dirty="0">
                <a:solidFill>
                  <a:srgbClr val="000000"/>
                </a:solidFill>
                <a:effectLst/>
                <a:latin typeface="Arial" panose="020B0604020202020204" pitchFamily="34" charset="0"/>
              </a:rPr>
              <a:t> </a:t>
            </a:r>
            <a:r>
              <a:rPr lang="en-GB" sz="2800" b="0" i="0" dirty="0">
                <a:solidFill>
                  <a:srgbClr val="000000"/>
                </a:solidFill>
                <a:effectLst/>
                <a:latin typeface="Arial" panose="020B0604020202020204" pitchFamily="34" charset="0"/>
              </a:rPr>
              <a:t>social inclusion and personal development.</a:t>
            </a:r>
            <a:endParaRPr lang="en-GB" sz="2800" b="0" i="0" dirty="0">
              <a:solidFill>
                <a:srgbClr val="222222"/>
              </a:solidFill>
              <a:effectLst/>
              <a:latin typeface="Calibri" panose="020F0502020204030204" pitchFamily="34" charset="0"/>
            </a:endParaRPr>
          </a:p>
          <a:p>
            <a:endParaRPr lang="en-US" sz="2800" dirty="0"/>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p:txBody>
          <a:bodyPr/>
          <a:lstStyle/>
          <a:p>
            <a:fld id="{294A09A9-5501-47C1-A89A-A340965A2BE2}" type="slidenum">
              <a:rPr lang="en-US" smtClean="0"/>
              <a:pPr/>
              <a:t>3</a:t>
            </a:fld>
            <a:endParaRPr lang="en-US" dirty="0"/>
          </a:p>
        </p:txBody>
      </p:sp>
      <p:sp>
        <p:nvSpPr>
          <p:cNvPr id="6" name="Date Placeholder 1">
            <a:extLst>
              <a:ext uri="{FF2B5EF4-FFF2-40B4-BE49-F238E27FC236}">
                <a16:creationId xmlns:a16="http://schemas.microsoft.com/office/drawing/2014/main" id="{6FBF091D-32E3-4CF8-B1BD-C1AF2743A26A}"/>
              </a:ext>
            </a:extLst>
          </p:cNvPr>
          <p:cNvSpPr>
            <a:spLocks noGrp="1"/>
          </p:cNvSpPr>
          <p:nvPr>
            <p:ph type="dt" sz="half" idx="25"/>
          </p:nvPr>
        </p:nvSpPr>
        <p:spPr>
          <a:xfrm>
            <a:off x="2992120" y="6332220"/>
            <a:ext cx="1313180" cy="247651"/>
          </a:xfrm>
        </p:spPr>
        <p:txBody>
          <a:bodyPr/>
          <a:lstStyle/>
          <a:p>
            <a:r>
              <a:rPr lang="en-US" i="1" dirty="0">
                <a:solidFill>
                  <a:srgbClr val="FF7900"/>
                </a:solidFill>
              </a:rPr>
              <a:t>#Infusion </a:t>
            </a:r>
            <a:r>
              <a:rPr lang="en-US" i="1" dirty="0">
                <a:solidFill>
                  <a:srgbClr val="006F9B"/>
                </a:solidFill>
              </a:rPr>
              <a:t>Workshops</a:t>
            </a:r>
          </a:p>
          <a:p>
            <a:endParaRPr lang="en-US" dirty="0"/>
          </a:p>
        </p:txBody>
      </p:sp>
      <p:pic>
        <p:nvPicPr>
          <p:cNvPr id="9" name="Picture 8">
            <a:extLst>
              <a:ext uri="{FF2B5EF4-FFF2-40B4-BE49-F238E27FC236}">
                <a16:creationId xmlns:a16="http://schemas.microsoft.com/office/drawing/2014/main" id="{E69817BD-C9DE-4048-9744-4CA25A80A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5300" y="6332220"/>
            <a:ext cx="221576" cy="221576"/>
          </a:xfrm>
          <a:prstGeom prst="rect">
            <a:avLst/>
          </a:prstGeom>
        </p:spPr>
      </p:pic>
    </p:spTree>
    <p:extLst>
      <p:ext uri="{BB962C8B-B14F-4D97-AF65-F5344CB8AC3E}">
        <p14:creationId xmlns:p14="http://schemas.microsoft.com/office/powerpoint/2010/main" val="453990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4756-A790-C845-A85F-35391529E591}"/>
              </a:ext>
            </a:extLst>
          </p:cNvPr>
          <p:cNvSpPr>
            <a:spLocks noGrp="1"/>
          </p:cNvSpPr>
          <p:nvPr>
            <p:ph type="title"/>
          </p:nvPr>
        </p:nvSpPr>
        <p:spPr/>
        <p:txBody>
          <a:bodyPr/>
          <a:lstStyle/>
          <a:p>
            <a:r>
              <a:rPr lang="en-US" dirty="0">
                <a:solidFill>
                  <a:srgbClr val="FF7900"/>
                </a:solidFill>
              </a:rPr>
              <a:t>Key Points</a:t>
            </a:r>
          </a:p>
        </p:txBody>
      </p:sp>
      <p:sp>
        <p:nvSpPr>
          <p:cNvPr id="3" name="Text Placeholder 2">
            <a:extLst>
              <a:ext uri="{FF2B5EF4-FFF2-40B4-BE49-F238E27FC236}">
                <a16:creationId xmlns:a16="http://schemas.microsoft.com/office/drawing/2014/main" id="{91AA5D8C-0134-F046-A548-3465F817747C}"/>
              </a:ext>
            </a:extLst>
          </p:cNvPr>
          <p:cNvSpPr>
            <a:spLocks noGrp="1"/>
          </p:cNvSpPr>
          <p:nvPr>
            <p:ph type="body" sz="quarter" idx="13"/>
          </p:nvPr>
        </p:nvSpPr>
        <p:spPr>
          <a:xfrm>
            <a:off x="956194" y="3059564"/>
            <a:ext cx="2385425" cy="369332"/>
          </a:xfrm>
        </p:spPr>
        <p:txBody>
          <a:bodyPr/>
          <a:lstStyle/>
          <a:p>
            <a:pPr algn="just"/>
            <a:r>
              <a:rPr lang="en-US" dirty="0"/>
              <a:t>Growing from Boal`s concept of the Theatre of the Oppressed, the “Empowerment theatre” method seeks to transfer oppression into empowerment. </a:t>
            </a:r>
          </a:p>
        </p:txBody>
      </p:sp>
      <p:sp>
        <p:nvSpPr>
          <p:cNvPr id="4" name="Text Placeholder 3">
            <a:extLst>
              <a:ext uri="{FF2B5EF4-FFF2-40B4-BE49-F238E27FC236}">
                <a16:creationId xmlns:a16="http://schemas.microsoft.com/office/drawing/2014/main" id="{C7EC6698-132B-1143-A2A9-00A97D9572D8}"/>
              </a:ext>
            </a:extLst>
          </p:cNvPr>
          <p:cNvSpPr>
            <a:spLocks noGrp="1"/>
          </p:cNvSpPr>
          <p:nvPr>
            <p:ph type="body" sz="quarter" idx="14"/>
          </p:nvPr>
        </p:nvSpPr>
        <p:spPr>
          <a:xfrm>
            <a:off x="964023" y="2106881"/>
            <a:ext cx="2133600" cy="205837"/>
          </a:xfrm>
        </p:spPr>
        <p:txBody>
          <a:bodyPr/>
          <a:lstStyle/>
          <a:p>
            <a:r>
              <a:rPr lang="en-US" dirty="0">
                <a:solidFill>
                  <a:srgbClr val="FF7900"/>
                </a:solidFill>
              </a:rPr>
              <a:t>The Concept of Empowerment Theatre</a:t>
            </a:r>
          </a:p>
        </p:txBody>
      </p:sp>
      <p:sp>
        <p:nvSpPr>
          <p:cNvPr id="5" name="Text Placeholder 4">
            <a:extLst>
              <a:ext uri="{FF2B5EF4-FFF2-40B4-BE49-F238E27FC236}">
                <a16:creationId xmlns:a16="http://schemas.microsoft.com/office/drawing/2014/main" id="{6979C7D4-91CF-6443-91D5-65DC860B407D}"/>
              </a:ext>
            </a:extLst>
          </p:cNvPr>
          <p:cNvSpPr>
            <a:spLocks noGrp="1"/>
          </p:cNvSpPr>
          <p:nvPr>
            <p:ph type="body" sz="quarter" idx="15"/>
          </p:nvPr>
        </p:nvSpPr>
        <p:spPr>
          <a:xfrm>
            <a:off x="3663042" y="2542784"/>
            <a:ext cx="2385425" cy="644844"/>
          </a:xfrm>
        </p:spPr>
        <p:txBody>
          <a:bodyPr/>
          <a:lstStyle/>
          <a:p>
            <a:pPr marL="285750" indent="-285750">
              <a:buFont typeface="Arial" panose="020B0604020202020204" pitchFamily="34" charset="0"/>
              <a:buChar char="•"/>
            </a:pPr>
            <a:r>
              <a:rPr lang="en-GB" sz="1400" b="0" i="0" dirty="0">
                <a:solidFill>
                  <a:srgbClr val="000000"/>
                </a:solidFill>
                <a:effectLst/>
                <a:latin typeface="Arial" panose="020B0604020202020204" pitchFamily="34" charset="0"/>
              </a:rPr>
              <a:t>Bertolt </a:t>
            </a:r>
            <a:r>
              <a:rPr lang="en-GB" sz="1400" b="0" i="0" dirty="0" err="1">
                <a:solidFill>
                  <a:srgbClr val="000000"/>
                </a:solidFill>
                <a:effectLst/>
                <a:latin typeface="Arial" panose="020B0604020202020204" pitchFamily="34" charset="0"/>
              </a:rPr>
              <a:t>Brechts`s</a:t>
            </a:r>
            <a:r>
              <a:rPr lang="en-GB" sz="1400" b="0" i="0" dirty="0">
                <a:solidFill>
                  <a:srgbClr val="000000"/>
                </a:solidFill>
                <a:effectLst/>
                <a:latin typeface="Arial" panose="020B0604020202020204" pitchFamily="34" charset="0"/>
              </a:rPr>
              <a:t> Theory of Epic Theatre</a:t>
            </a:r>
          </a:p>
          <a:p>
            <a:pPr marL="285750" indent="-285750">
              <a:buFont typeface="Arial" panose="020B0604020202020204" pitchFamily="34" charset="0"/>
              <a:buChar char="•"/>
            </a:pPr>
            <a:r>
              <a:rPr lang="en-GB" sz="1400" b="0" i="0" dirty="0">
                <a:solidFill>
                  <a:srgbClr val="000000"/>
                </a:solidFill>
                <a:effectLst/>
                <a:latin typeface="Arial" panose="020B0604020202020204" pitchFamily="34" charset="0"/>
              </a:rPr>
              <a:t>Pedagogy of the Oppressed of Paolo Freire</a:t>
            </a:r>
          </a:p>
          <a:p>
            <a:pPr marL="285750" indent="-285750">
              <a:buFont typeface="Arial" panose="020B0604020202020204" pitchFamily="34" charset="0"/>
              <a:buChar char="•"/>
            </a:pPr>
            <a:r>
              <a:rPr lang="en-GB" sz="1400" b="0" i="0" dirty="0">
                <a:solidFill>
                  <a:srgbClr val="000000"/>
                </a:solidFill>
                <a:effectLst/>
                <a:latin typeface="Arial" panose="020B0604020202020204" pitchFamily="34" charset="0"/>
              </a:rPr>
              <a:t>Theatre of the Oppressed of Augusto Boal </a:t>
            </a:r>
          </a:p>
        </p:txBody>
      </p:sp>
      <p:sp>
        <p:nvSpPr>
          <p:cNvPr id="6" name="Text Placeholder 5">
            <a:extLst>
              <a:ext uri="{FF2B5EF4-FFF2-40B4-BE49-F238E27FC236}">
                <a16:creationId xmlns:a16="http://schemas.microsoft.com/office/drawing/2014/main" id="{C0015C52-08ED-464E-B7E8-24892D9C1319}"/>
              </a:ext>
            </a:extLst>
          </p:cNvPr>
          <p:cNvSpPr>
            <a:spLocks noGrp="1"/>
          </p:cNvSpPr>
          <p:nvPr>
            <p:ph type="body" sz="quarter" idx="16"/>
          </p:nvPr>
        </p:nvSpPr>
        <p:spPr>
          <a:xfrm>
            <a:off x="3663042" y="2133341"/>
            <a:ext cx="2128157" cy="205837"/>
          </a:xfrm>
        </p:spPr>
        <p:txBody>
          <a:bodyPr/>
          <a:lstStyle/>
          <a:p>
            <a:r>
              <a:rPr lang="en-US" dirty="0">
                <a:solidFill>
                  <a:srgbClr val="FF7900"/>
                </a:solidFill>
              </a:rPr>
              <a:t>Foundations </a:t>
            </a:r>
          </a:p>
        </p:txBody>
      </p:sp>
      <p:sp>
        <p:nvSpPr>
          <p:cNvPr id="7" name="Text Placeholder 6">
            <a:extLst>
              <a:ext uri="{FF2B5EF4-FFF2-40B4-BE49-F238E27FC236}">
                <a16:creationId xmlns:a16="http://schemas.microsoft.com/office/drawing/2014/main" id="{3E1C152D-1AA6-9242-B5C9-B06EEE4F9661}"/>
              </a:ext>
            </a:extLst>
          </p:cNvPr>
          <p:cNvSpPr>
            <a:spLocks noGrp="1"/>
          </p:cNvSpPr>
          <p:nvPr>
            <p:ph type="body" sz="quarter" idx="19"/>
          </p:nvPr>
        </p:nvSpPr>
        <p:spPr>
          <a:xfrm>
            <a:off x="964023" y="5068313"/>
            <a:ext cx="2385425" cy="610863"/>
          </a:xfrm>
        </p:spPr>
        <p:txBody>
          <a:bodyPr/>
          <a:lstStyle/>
          <a:p>
            <a:pPr algn="just"/>
            <a:r>
              <a:rPr lang="en-GB" i="0" dirty="0">
                <a:solidFill>
                  <a:srgbClr val="000000"/>
                </a:solidFill>
                <a:effectLst/>
              </a:rPr>
              <a:t>Applied theatre techniques offer fun, engaging and creative ways to create spaces for dialogue, exploration, and learning. </a:t>
            </a:r>
            <a:r>
              <a:rPr lang="en-GB" i="0" dirty="0">
                <a:effectLst/>
              </a:rPr>
              <a:t>They do not require any prior experience in theatre.</a:t>
            </a:r>
          </a:p>
          <a:p>
            <a:pPr algn="just"/>
            <a:br>
              <a:rPr lang="en-GB" dirty="0"/>
            </a:br>
            <a:endParaRPr lang="en-US" dirty="0"/>
          </a:p>
        </p:txBody>
      </p:sp>
      <p:sp>
        <p:nvSpPr>
          <p:cNvPr id="8" name="Text Placeholder 7">
            <a:extLst>
              <a:ext uri="{FF2B5EF4-FFF2-40B4-BE49-F238E27FC236}">
                <a16:creationId xmlns:a16="http://schemas.microsoft.com/office/drawing/2014/main" id="{B32B0C1D-C221-7C47-B7D6-77E7BDB41749}"/>
              </a:ext>
            </a:extLst>
          </p:cNvPr>
          <p:cNvSpPr>
            <a:spLocks noGrp="1"/>
          </p:cNvSpPr>
          <p:nvPr>
            <p:ph type="body" sz="quarter" idx="20"/>
          </p:nvPr>
        </p:nvSpPr>
        <p:spPr>
          <a:xfrm>
            <a:off x="971550" y="4451169"/>
            <a:ext cx="2133600" cy="205837"/>
          </a:xfrm>
        </p:spPr>
        <p:txBody>
          <a:bodyPr/>
          <a:lstStyle/>
          <a:p>
            <a:r>
              <a:rPr lang="en-US" dirty="0">
                <a:solidFill>
                  <a:srgbClr val="FF7900"/>
                </a:solidFill>
              </a:rPr>
              <a:t>Methodological Aspects</a:t>
            </a:r>
          </a:p>
        </p:txBody>
      </p:sp>
      <p:sp>
        <p:nvSpPr>
          <p:cNvPr id="9" name="Text Placeholder 8">
            <a:extLst>
              <a:ext uri="{FF2B5EF4-FFF2-40B4-BE49-F238E27FC236}">
                <a16:creationId xmlns:a16="http://schemas.microsoft.com/office/drawing/2014/main" id="{38FB4732-AB07-C54D-AF44-F8ADB6D2B8B6}"/>
              </a:ext>
            </a:extLst>
          </p:cNvPr>
          <p:cNvSpPr>
            <a:spLocks noGrp="1"/>
          </p:cNvSpPr>
          <p:nvPr>
            <p:ph type="body" sz="quarter" idx="21"/>
          </p:nvPr>
        </p:nvSpPr>
        <p:spPr>
          <a:xfrm>
            <a:off x="3663042" y="5131299"/>
            <a:ext cx="2242458" cy="369332"/>
          </a:xfrm>
        </p:spPr>
        <p:txBody>
          <a:bodyPr/>
          <a:lstStyle/>
          <a:p>
            <a:pPr algn="just"/>
            <a:r>
              <a:rPr lang="en-GB" sz="1400" dirty="0"/>
              <a:t>T</a:t>
            </a:r>
            <a:r>
              <a:rPr lang="en-GB" sz="1400" i="0" dirty="0">
                <a:effectLst/>
              </a:rPr>
              <a:t>o empower participants with skills to discover and learn</a:t>
            </a:r>
            <a:r>
              <a:rPr lang="en-GB" sz="1400" dirty="0"/>
              <a:t>; to </a:t>
            </a:r>
            <a:r>
              <a:rPr lang="en-GB" sz="1400" i="0" dirty="0">
                <a:effectLst/>
              </a:rPr>
              <a:t>explore issues of concern to local communities; to provoke and shape social change. </a:t>
            </a:r>
          </a:p>
        </p:txBody>
      </p:sp>
      <p:sp>
        <p:nvSpPr>
          <p:cNvPr id="11" name="Text Placeholder 10">
            <a:extLst>
              <a:ext uri="{FF2B5EF4-FFF2-40B4-BE49-F238E27FC236}">
                <a16:creationId xmlns:a16="http://schemas.microsoft.com/office/drawing/2014/main" id="{7F247A08-A350-EF44-9F10-FC72B5466602}"/>
              </a:ext>
            </a:extLst>
          </p:cNvPr>
          <p:cNvSpPr>
            <a:spLocks noGrp="1"/>
          </p:cNvSpPr>
          <p:nvPr>
            <p:ph type="body" sz="quarter" idx="23"/>
          </p:nvPr>
        </p:nvSpPr>
        <p:spPr>
          <a:xfrm>
            <a:off x="6367054" y="5131299"/>
            <a:ext cx="4860923" cy="369332"/>
          </a:xfrm>
        </p:spPr>
        <p:txBody>
          <a:bodyPr/>
          <a:lstStyle/>
          <a:p>
            <a:pPr algn="just"/>
            <a:r>
              <a:rPr lang="en-US" dirty="0"/>
              <a:t>The Empowerment Theater  method offers an unique potential to be adapted to almost any adult learning  situation that allows the groups to act together for common problem solutions.  The tools of applied drama for empowerment are easy to use, adapt and multiply in a wide range of learning setting settings, communities and social contexts.</a:t>
            </a:r>
          </a:p>
        </p:txBody>
      </p:sp>
      <p:sp>
        <p:nvSpPr>
          <p:cNvPr id="12" name="Text Placeholder 11">
            <a:extLst>
              <a:ext uri="{FF2B5EF4-FFF2-40B4-BE49-F238E27FC236}">
                <a16:creationId xmlns:a16="http://schemas.microsoft.com/office/drawing/2014/main" id="{B115086E-2AC3-4F4D-8F85-104CFA64FECF}"/>
              </a:ext>
            </a:extLst>
          </p:cNvPr>
          <p:cNvSpPr>
            <a:spLocks noGrp="1"/>
          </p:cNvSpPr>
          <p:nvPr>
            <p:ph type="body" sz="quarter" idx="24"/>
          </p:nvPr>
        </p:nvSpPr>
        <p:spPr>
          <a:xfrm>
            <a:off x="6400803" y="4463423"/>
            <a:ext cx="2129245" cy="205837"/>
          </a:xfrm>
        </p:spPr>
        <p:txBody>
          <a:bodyPr/>
          <a:lstStyle/>
          <a:p>
            <a:r>
              <a:rPr lang="en-US" dirty="0">
                <a:solidFill>
                  <a:srgbClr val="FF7900"/>
                </a:solidFill>
              </a:rPr>
              <a:t>Adaptability and Multiplicativity</a:t>
            </a:r>
          </a:p>
        </p:txBody>
      </p:sp>
      <p:sp>
        <p:nvSpPr>
          <p:cNvPr id="17" name="Text Placeholder 16">
            <a:extLst>
              <a:ext uri="{FF2B5EF4-FFF2-40B4-BE49-F238E27FC236}">
                <a16:creationId xmlns:a16="http://schemas.microsoft.com/office/drawing/2014/main" id="{A229DB5B-47F9-4A1A-A09C-3A68A56EF489}"/>
              </a:ext>
            </a:extLst>
          </p:cNvPr>
          <p:cNvSpPr>
            <a:spLocks noGrp="1"/>
          </p:cNvSpPr>
          <p:nvPr>
            <p:ph type="body" sz="quarter" idx="22"/>
          </p:nvPr>
        </p:nvSpPr>
        <p:spPr>
          <a:xfrm>
            <a:off x="3663042" y="4428681"/>
            <a:ext cx="2128157" cy="205837"/>
          </a:xfrm>
        </p:spPr>
        <p:txBody>
          <a:bodyPr/>
          <a:lstStyle/>
          <a:p>
            <a:r>
              <a:rPr lang="en-US" dirty="0">
                <a:solidFill>
                  <a:srgbClr val="FF7900"/>
                </a:solidFill>
              </a:rPr>
              <a:t>Practical Applications</a:t>
            </a:r>
          </a:p>
        </p:txBody>
      </p:sp>
      <p:sp>
        <p:nvSpPr>
          <p:cNvPr id="14" name="Date Placeholder 1">
            <a:extLst>
              <a:ext uri="{FF2B5EF4-FFF2-40B4-BE49-F238E27FC236}">
                <a16:creationId xmlns:a16="http://schemas.microsoft.com/office/drawing/2014/main" id="{56E5EDEA-4F93-4F6D-A276-CBABF6EFD5AA}"/>
              </a:ext>
            </a:extLst>
          </p:cNvPr>
          <p:cNvSpPr>
            <a:spLocks noGrp="1"/>
          </p:cNvSpPr>
          <p:nvPr>
            <p:ph type="dt" sz="half" idx="25"/>
          </p:nvPr>
        </p:nvSpPr>
        <p:spPr>
          <a:xfrm>
            <a:off x="10082175" y="6484804"/>
            <a:ext cx="1313180" cy="247651"/>
          </a:xfrm>
        </p:spPr>
        <p:txBody>
          <a:bodyPr/>
          <a:lstStyle/>
          <a:p>
            <a:r>
              <a:rPr lang="en-US" i="1" dirty="0">
                <a:solidFill>
                  <a:srgbClr val="FF7900"/>
                </a:solidFill>
              </a:rPr>
              <a:t>#Infusion </a:t>
            </a:r>
            <a:r>
              <a:rPr lang="en-US" i="1" dirty="0">
                <a:solidFill>
                  <a:srgbClr val="006F9B"/>
                </a:solidFill>
              </a:rPr>
              <a:t>Workshops</a:t>
            </a:r>
          </a:p>
          <a:p>
            <a:endParaRPr lang="en-US" dirty="0"/>
          </a:p>
        </p:txBody>
      </p:sp>
      <p:pic>
        <p:nvPicPr>
          <p:cNvPr id="18" name="Picture 17">
            <a:extLst>
              <a:ext uri="{FF2B5EF4-FFF2-40B4-BE49-F238E27FC236}">
                <a16:creationId xmlns:a16="http://schemas.microsoft.com/office/drawing/2014/main" id="{E3427C4C-A3E5-4F1F-BB70-3C23CF191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1865" y="6469083"/>
            <a:ext cx="221576" cy="221576"/>
          </a:xfrm>
          <a:prstGeom prst="rect">
            <a:avLst/>
          </a:prstGeom>
        </p:spPr>
      </p:pic>
    </p:spTree>
    <p:extLst>
      <p:ext uri="{BB962C8B-B14F-4D97-AF65-F5344CB8AC3E}">
        <p14:creationId xmlns:p14="http://schemas.microsoft.com/office/powerpoint/2010/main" val="289860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a:xfrm>
            <a:off x="964023" y="879063"/>
            <a:ext cx="9845939" cy="610863"/>
          </a:xfrm>
        </p:spPr>
        <p:txBody>
          <a:bodyPr>
            <a:normAutofit fontScale="90000"/>
          </a:bodyPr>
          <a:lstStyle/>
          <a:p>
            <a:r>
              <a:rPr lang="en-US" dirty="0">
                <a:solidFill>
                  <a:srgbClr val="FF7900"/>
                </a:solidFill>
              </a:rPr>
              <a:t>The EMPOWERMENT THEATRE Concept</a:t>
            </a:r>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2217107" y="2054268"/>
            <a:ext cx="9269259" cy="2977164"/>
          </a:xfrm>
        </p:spPr>
        <p:txBody>
          <a:bodyPr/>
          <a:lstStyle/>
          <a:p>
            <a:pPr algn="just"/>
            <a:r>
              <a:rPr lang="en-GB" sz="2400" dirty="0"/>
              <a:t>The Empowerment Theatre uses a</a:t>
            </a:r>
            <a:r>
              <a:rPr lang="en-GB" sz="2400" i="0" dirty="0">
                <a:effectLst/>
              </a:rPr>
              <a:t>pplied drama methods </a:t>
            </a:r>
            <a:r>
              <a:rPr lang="en-GB" sz="2400" dirty="0"/>
              <a:t>a</a:t>
            </a:r>
            <a:r>
              <a:rPr lang="en-GB" sz="2400" i="0" dirty="0">
                <a:effectLst/>
              </a:rPr>
              <a:t>s an </a:t>
            </a:r>
            <a:r>
              <a:rPr lang="en-GB" sz="2400" b="1" i="0" dirty="0">
                <a:solidFill>
                  <a:srgbClr val="FF7900"/>
                </a:solidFill>
                <a:effectLst/>
              </a:rPr>
              <a:t>empowering participatory adult learning experience</a:t>
            </a:r>
            <a:r>
              <a:rPr lang="en-GB" sz="2400" i="0" dirty="0">
                <a:solidFill>
                  <a:srgbClr val="FF7900"/>
                </a:solidFill>
                <a:effectLst/>
              </a:rPr>
              <a:t>, </a:t>
            </a:r>
            <a:r>
              <a:rPr lang="en-GB" sz="2400" i="0" dirty="0">
                <a:effectLst/>
              </a:rPr>
              <a:t>searching for </a:t>
            </a:r>
            <a:r>
              <a:rPr lang="en-GB" sz="2400" b="1" i="0" dirty="0">
                <a:solidFill>
                  <a:srgbClr val="FF7900"/>
                </a:solidFill>
                <a:effectLst/>
              </a:rPr>
              <a:t>social change</a:t>
            </a:r>
            <a:r>
              <a:rPr lang="en-GB" sz="2400" i="0" dirty="0">
                <a:effectLst/>
              </a:rPr>
              <a:t>, while mobilizing communities to take collective action for local solutions and positive community development. </a:t>
            </a:r>
          </a:p>
          <a:p>
            <a:pPr algn="just"/>
            <a:r>
              <a:rPr lang="en-GB" sz="2400" dirty="0"/>
              <a:t>The </a:t>
            </a:r>
            <a:r>
              <a:rPr lang="en-GB" sz="2400" b="1" dirty="0">
                <a:solidFill>
                  <a:srgbClr val="FF7900"/>
                </a:solidFill>
              </a:rPr>
              <a:t>e</a:t>
            </a:r>
            <a:r>
              <a:rPr lang="en-GB" sz="2400" b="1" i="0" dirty="0">
                <a:solidFill>
                  <a:srgbClr val="FF7900"/>
                </a:solidFill>
                <a:effectLst/>
              </a:rPr>
              <a:t>mpowering experience of rehearsing </a:t>
            </a:r>
            <a:r>
              <a:rPr lang="en-GB" sz="2400" b="1" dirty="0">
                <a:solidFill>
                  <a:srgbClr val="FF7900"/>
                </a:solidFill>
              </a:rPr>
              <a:t>real life problems and searching together for their social solutions</a:t>
            </a:r>
            <a:r>
              <a:rPr lang="en-GB" sz="2400" dirty="0"/>
              <a:t> in the </a:t>
            </a:r>
            <a:r>
              <a:rPr lang="en-GB" sz="2400" i="0" dirty="0">
                <a:effectLst/>
              </a:rPr>
              <a:t>brings participants beyond the emotional catharsis of the classical drama. </a:t>
            </a:r>
          </a:p>
          <a:p>
            <a:pPr algn="just"/>
            <a:r>
              <a:rPr lang="en-GB" sz="2400" dirty="0"/>
              <a:t>The Empowerment </a:t>
            </a:r>
            <a:r>
              <a:rPr lang="en-GB" sz="2400" i="0" dirty="0">
                <a:effectLst/>
              </a:rPr>
              <a:t>Theatre leads to a </a:t>
            </a:r>
            <a:r>
              <a:rPr lang="en-GB" sz="2400" b="1" i="0" dirty="0">
                <a:solidFill>
                  <a:srgbClr val="FF7900"/>
                </a:solidFill>
                <a:effectLst/>
              </a:rPr>
              <a:t>social catharsis, where the Oppressed are turned into Empowered</a:t>
            </a:r>
            <a:r>
              <a:rPr lang="en-GB" sz="2400" i="0" dirty="0">
                <a:effectLst/>
              </a:rPr>
              <a:t> in search for personal growth and community cohesion. </a:t>
            </a:r>
            <a:endParaRPr lang="en-US" sz="2400" dirty="0"/>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p:txBody>
          <a:bodyPr/>
          <a:lstStyle/>
          <a:p>
            <a:fld id="{294A09A9-5501-47C1-A89A-A340965A2BE2}" type="slidenum">
              <a:rPr lang="en-US" smtClean="0"/>
              <a:pPr/>
              <a:t>5</a:t>
            </a:fld>
            <a:endParaRPr lang="en-US" dirty="0"/>
          </a:p>
        </p:txBody>
      </p:sp>
      <p:sp>
        <p:nvSpPr>
          <p:cNvPr id="6" name="Date Placeholder 1">
            <a:extLst>
              <a:ext uri="{FF2B5EF4-FFF2-40B4-BE49-F238E27FC236}">
                <a16:creationId xmlns:a16="http://schemas.microsoft.com/office/drawing/2014/main" id="{6FBF091D-32E3-4CF8-B1BD-C1AF2743A26A}"/>
              </a:ext>
            </a:extLst>
          </p:cNvPr>
          <p:cNvSpPr>
            <a:spLocks noGrp="1"/>
          </p:cNvSpPr>
          <p:nvPr>
            <p:ph type="dt" sz="half" idx="25"/>
          </p:nvPr>
        </p:nvSpPr>
        <p:spPr>
          <a:xfrm>
            <a:off x="2992120" y="6332220"/>
            <a:ext cx="1313180" cy="247651"/>
          </a:xfrm>
        </p:spPr>
        <p:txBody>
          <a:bodyPr/>
          <a:lstStyle/>
          <a:p>
            <a:r>
              <a:rPr lang="en-US" i="1" dirty="0">
                <a:solidFill>
                  <a:srgbClr val="FF7900"/>
                </a:solidFill>
              </a:rPr>
              <a:t>#Infusion </a:t>
            </a:r>
            <a:r>
              <a:rPr lang="en-US" i="1" dirty="0">
                <a:solidFill>
                  <a:srgbClr val="006F9B"/>
                </a:solidFill>
              </a:rPr>
              <a:t>Workshops</a:t>
            </a:r>
          </a:p>
          <a:p>
            <a:endParaRPr lang="en-US" dirty="0"/>
          </a:p>
        </p:txBody>
      </p:sp>
      <p:pic>
        <p:nvPicPr>
          <p:cNvPr id="9" name="Picture 8">
            <a:extLst>
              <a:ext uri="{FF2B5EF4-FFF2-40B4-BE49-F238E27FC236}">
                <a16:creationId xmlns:a16="http://schemas.microsoft.com/office/drawing/2014/main" id="{E69817BD-C9DE-4048-9744-4CA25A80A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5300" y="6332220"/>
            <a:ext cx="221576" cy="221576"/>
          </a:xfrm>
          <a:prstGeom prst="rect">
            <a:avLst/>
          </a:prstGeom>
        </p:spPr>
      </p:pic>
    </p:spTree>
    <p:extLst>
      <p:ext uri="{BB962C8B-B14F-4D97-AF65-F5344CB8AC3E}">
        <p14:creationId xmlns:p14="http://schemas.microsoft.com/office/powerpoint/2010/main" val="533173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lstStyle/>
          <a:p>
            <a:r>
              <a:rPr lang="en-US" dirty="0">
                <a:solidFill>
                  <a:srgbClr val="FF7900"/>
                </a:solidFill>
              </a:rPr>
              <a:t>The Foundations</a:t>
            </a:r>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64023" y="2126525"/>
            <a:ext cx="7677934" cy="2795232"/>
          </a:xfrm>
        </p:spPr>
        <p:txBody>
          <a:bodyPr/>
          <a:lstStyle/>
          <a:p>
            <a:pPr marL="285750" indent="-285750" algn="just">
              <a:buFont typeface="Arial" panose="020B0604020202020204" pitchFamily="34" charset="0"/>
              <a:buChar char="•"/>
            </a:pPr>
            <a:r>
              <a:rPr lang="en-GB" sz="2000" b="1" i="0" dirty="0">
                <a:solidFill>
                  <a:srgbClr val="FF7900"/>
                </a:solidFill>
                <a:effectLst/>
                <a:latin typeface="Arial" panose="020B0604020202020204" pitchFamily="34" charset="0"/>
              </a:rPr>
              <a:t>Bertolt </a:t>
            </a:r>
            <a:r>
              <a:rPr lang="en-GB" sz="2000" b="1" i="0" dirty="0" err="1">
                <a:solidFill>
                  <a:srgbClr val="FF7900"/>
                </a:solidFill>
                <a:effectLst/>
                <a:latin typeface="Arial" panose="020B0604020202020204" pitchFamily="34" charset="0"/>
              </a:rPr>
              <a:t>Brechts`s</a:t>
            </a:r>
            <a:r>
              <a:rPr lang="en-GB" sz="2000" b="1" i="0" dirty="0">
                <a:solidFill>
                  <a:srgbClr val="FF7900"/>
                </a:solidFill>
                <a:effectLst/>
                <a:latin typeface="Arial" panose="020B0604020202020204" pitchFamily="34" charset="0"/>
              </a:rPr>
              <a:t> Theory of Epic Theatre </a:t>
            </a:r>
            <a:r>
              <a:rPr lang="en-GB" sz="2000" b="0" i="0" dirty="0">
                <a:solidFill>
                  <a:srgbClr val="FF7900"/>
                </a:solidFill>
                <a:effectLst/>
                <a:latin typeface="Arial" panose="020B0604020202020204" pitchFamily="34" charset="0"/>
              </a:rPr>
              <a:t>- </a:t>
            </a:r>
            <a:r>
              <a:rPr lang="en-GB" sz="2000" dirty="0"/>
              <a:t>focuses on the vital roles that theatre could play so as to change the situation towards the better.</a:t>
            </a:r>
            <a:endParaRPr lang="en-GB" sz="2000" b="0" i="0" dirty="0">
              <a:solidFill>
                <a:srgbClr val="000000"/>
              </a:solidFill>
              <a:effectLst/>
              <a:latin typeface="Arial" panose="020B0604020202020204" pitchFamily="34" charset="0"/>
            </a:endParaRPr>
          </a:p>
          <a:p>
            <a:pPr marL="285750" indent="-285750" algn="just">
              <a:buFont typeface="Arial" panose="020B0604020202020204" pitchFamily="34" charset="0"/>
              <a:buChar char="•"/>
            </a:pPr>
            <a:r>
              <a:rPr lang="en-GB" sz="2000" b="1" i="0" dirty="0">
                <a:solidFill>
                  <a:srgbClr val="FF7900"/>
                </a:solidFill>
                <a:effectLst/>
                <a:latin typeface="Arial" panose="020B0604020202020204" pitchFamily="34" charset="0"/>
              </a:rPr>
              <a:t>Pedagogy of the Oppressed of Paolo Freire </a:t>
            </a:r>
            <a:r>
              <a:rPr lang="en-GB" sz="2000" b="0" i="0" dirty="0">
                <a:solidFill>
                  <a:srgbClr val="FF7900"/>
                </a:solidFill>
                <a:effectLst/>
                <a:latin typeface="Arial" panose="020B0604020202020204" pitchFamily="34" charset="0"/>
              </a:rPr>
              <a:t>– </a:t>
            </a:r>
            <a:r>
              <a:rPr lang="en-GB" sz="2000" b="0" i="0" dirty="0">
                <a:solidFill>
                  <a:srgbClr val="000000"/>
                </a:solidFill>
                <a:effectLst/>
                <a:latin typeface="Arial" panose="020B0604020202020204" pitchFamily="34" charset="0"/>
              </a:rPr>
              <a:t>focusing on </a:t>
            </a:r>
            <a:r>
              <a:rPr lang="en-GB" sz="2000" b="0" i="0" dirty="0">
                <a:solidFill>
                  <a:srgbClr val="4D5156"/>
                </a:solidFill>
                <a:effectLst/>
                <a:latin typeface="Google Sans"/>
              </a:rPr>
              <a:t>the need for oppressed individuals to abandon their objectified position and fight for their liberation as human beings.</a:t>
            </a:r>
            <a:endParaRPr lang="en-GB" sz="2000" b="0" i="0" dirty="0">
              <a:solidFill>
                <a:srgbClr val="000000"/>
              </a:solidFill>
              <a:effectLst/>
              <a:latin typeface="Arial" panose="020B0604020202020204" pitchFamily="34" charset="0"/>
            </a:endParaRPr>
          </a:p>
          <a:p>
            <a:pPr marL="285750" indent="-285750" algn="just">
              <a:buFont typeface="Arial" panose="020B0604020202020204" pitchFamily="34" charset="0"/>
              <a:buChar char="•"/>
            </a:pPr>
            <a:r>
              <a:rPr lang="en-GB" sz="2000" b="1" i="0" dirty="0">
                <a:solidFill>
                  <a:srgbClr val="FF7900"/>
                </a:solidFill>
                <a:effectLst/>
                <a:latin typeface="Arial" panose="020B0604020202020204" pitchFamily="34" charset="0"/>
              </a:rPr>
              <a:t>Theatre of the Oppressed of Augusto Boal - </a:t>
            </a:r>
            <a:r>
              <a:rPr lang="en-GB" sz="2000" b="0" i="0" dirty="0">
                <a:solidFill>
                  <a:srgbClr val="040C28"/>
                </a:solidFill>
                <a:effectLst/>
                <a:latin typeface="Google Sans"/>
              </a:rPr>
              <a:t>focuses less on performance or fiction and more on real- life solutions</a:t>
            </a:r>
            <a:r>
              <a:rPr lang="en-GB" sz="2000" b="0" i="0" dirty="0">
                <a:solidFill>
                  <a:srgbClr val="4D5156"/>
                </a:solidFill>
                <a:effectLst/>
                <a:latin typeface="Google Sans"/>
              </a:rPr>
              <a:t>. The performers are called </a:t>
            </a:r>
            <a:r>
              <a:rPr lang="en-GB" sz="2000" b="0" i="0" dirty="0" err="1">
                <a:solidFill>
                  <a:srgbClr val="4D5156"/>
                </a:solidFill>
                <a:effectLst/>
                <a:latin typeface="Google Sans"/>
              </a:rPr>
              <a:t>spect</a:t>
            </a:r>
            <a:r>
              <a:rPr lang="en-GB" sz="2000" b="0" i="0" dirty="0">
                <a:solidFill>
                  <a:srgbClr val="4D5156"/>
                </a:solidFill>
                <a:effectLst/>
                <a:latin typeface="Google Sans"/>
              </a:rPr>
              <a:t>-actors because they are participants in the action and not just spectators.</a:t>
            </a:r>
            <a:endParaRPr lang="en-GB" sz="2000" b="0" i="0" dirty="0">
              <a:solidFill>
                <a:srgbClr val="000000"/>
              </a:solidFill>
              <a:effectLst/>
              <a:latin typeface="Arial" panose="020B0604020202020204" pitchFamily="34" charset="0"/>
            </a:endParaRPr>
          </a:p>
          <a:p>
            <a:pPr algn="just"/>
            <a:endParaRPr lang="en-US" sz="2000" dirty="0"/>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p:txBody>
          <a:bodyPr/>
          <a:lstStyle/>
          <a:p>
            <a:fld id="{294A09A9-5501-47C1-A89A-A340965A2BE2}" type="slidenum">
              <a:rPr lang="en-US" smtClean="0"/>
              <a:pPr/>
              <a:t>6</a:t>
            </a:fld>
            <a:endParaRPr lang="en-US" dirty="0"/>
          </a:p>
        </p:txBody>
      </p:sp>
      <p:sp>
        <p:nvSpPr>
          <p:cNvPr id="6" name="Date Placeholder 1">
            <a:extLst>
              <a:ext uri="{FF2B5EF4-FFF2-40B4-BE49-F238E27FC236}">
                <a16:creationId xmlns:a16="http://schemas.microsoft.com/office/drawing/2014/main" id="{6FBF091D-32E3-4CF8-B1BD-C1AF2743A26A}"/>
              </a:ext>
            </a:extLst>
          </p:cNvPr>
          <p:cNvSpPr>
            <a:spLocks noGrp="1"/>
          </p:cNvSpPr>
          <p:nvPr>
            <p:ph type="dt" sz="half" idx="25"/>
          </p:nvPr>
        </p:nvSpPr>
        <p:spPr>
          <a:xfrm>
            <a:off x="2992120" y="6332220"/>
            <a:ext cx="1313180" cy="247651"/>
          </a:xfrm>
        </p:spPr>
        <p:txBody>
          <a:bodyPr/>
          <a:lstStyle/>
          <a:p>
            <a:r>
              <a:rPr lang="en-US" i="1" dirty="0">
                <a:solidFill>
                  <a:srgbClr val="FF7900"/>
                </a:solidFill>
              </a:rPr>
              <a:t>#Infusion </a:t>
            </a:r>
            <a:r>
              <a:rPr lang="en-US" i="1" dirty="0">
                <a:solidFill>
                  <a:srgbClr val="006F9B"/>
                </a:solidFill>
              </a:rPr>
              <a:t>Workshops</a:t>
            </a:r>
          </a:p>
          <a:p>
            <a:endParaRPr lang="en-US" dirty="0"/>
          </a:p>
        </p:txBody>
      </p:sp>
      <p:pic>
        <p:nvPicPr>
          <p:cNvPr id="9" name="Picture 8">
            <a:extLst>
              <a:ext uri="{FF2B5EF4-FFF2-40B4-BE49-F238E27FC236}">
                <a16:creationId xmlns:a16="http://schemas.microsoft.com/office/drawing/2014/main" id="{E69817BD-C9DE-4048-9744-4CA25A80A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5300" y="6332220"/>
            <a:ext cx="221576" cy="221576"/>
          </a:xfrm>
          <a:prstGeom prst="rect">
            <a:avLst/>
          </a:prstGeom>
        </p:spPr>
      </p:pic>
      <p:pic>
        <p:nvPicPr>
          <p:cNvPr id="1032" name="Picture 8" descr="Founder of the Theater of the Oppressed, playwright Augusto | Geral">
            <a:extLst>
              <a:ext uri="{FF2B5EF4-FFF2-40B4-BE49-F238E27FC236}">
                <a16:creationId xmlns:a16="http://schemas.microsoft.com/office/drawing/2014/main" id="{C9FFFC5F-5C12-7376-CA47-8E3155B0F5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 r="15110"/>
          <a:stretch/>
        </p:blipFill>
        <p:spPr bwMode="auto">
          <a:xfrm>
            <a:off x="8907904" y="3877945"/>
            <a:ext cx="2977733" cy="25221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ulo Freire Initiative at Columbia University | Institute of Latin  American Studies">
            <a:extLst>
              <a:ext uri="{FF2B5EF4-FFF2-40B4-BE49-F238E27FC236}">
                <a16:creationId xmlns:a16="http://schemas.microsoft.com/office/drawing/2014/main" id="{D12FAA8A-C202-EAC9-A08E-65FB714EE3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751" r="21726"/>
          <a:stretch/>
        </p:blipFill>
        <p:spPr bwMode="auto">
          <a:xfrm>
            <a:off x="8907904" y="879063"/>
            <a:ext cx="2977733" cy="257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847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lstStyle/>
          <a:p>
            <a:r>
              <a:rPr lang="en-US" dirty="0">
                <a:solidFill>
                  <a:srgbClr val="FF7900"/>
                </a:solidFill>
              </a:rPr>
              <a:t>The Method</a:t>
            </a:r>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1891429" y="2176629"/>
            <a:ext cx="9607463" cy="2795232"/>
          </a:xfrm>
        </p:spPr>
        <p:txBody>
          <a:bodyPr/>
          <a:lstStyle/>
          <a:p>
            <a:pPr marL="342900" indent="-342900" algn="just">
              <a:buFont typeface="Arial" panose="020B0604020202020204" pitchFamily="34" charset="0"/>
              <a:buChar char="•"/>
            </a:pPr>
            <a:r>
              <a:rPr lang="en-GB" sz="2400" b="1" i="0" dirty="0">
                <a:solidFill>
                  <a:srgbClr val="FF7900"/>
                </a:solidFill>
                <a:effectLst/>
              </a:rPr>
              <a:t>Empowerment Theatre is an </a:t>
            </a:r>
            <a:r>
              <a:rPr lang="en-GB" sz="2400" b="1" dirty="0">
                <a:solidFill>
                  <a:srgbClr val="FF7900"/>
                </a:solidFill>
              </a:rPr>
              <a:t>a</a:t>
            </a:r>
            <a:r>
              <a:rPr lang="en-GB" sz="2400" b="1" i="0" dirty="0">
                <a:solidFill>
                  <a:srgbClr val="FF7900"/>
                </a:solidFill>
                <a:effectLst/>
              </a:rPr>
              <a:t>pplied drama methodology </a:t>
            </a:r>
            <a:r>
              <a:rPr lang="en-GB" sz="2400" b="0" i="0" dirty="0">
                <a:effectLst/>
              </a:rPr>
              <a:t>that is an </a:t>
            </a:r>
            <a:r>
              <a:rPr lang="en-GB" sz="2400" dirty="0"/>
              <a:t>unique amalgam of participatory and inclusive techniques that create a space for dialogue, social </a:t>
            </a:r>
            <a:r>
              <a:rPr lang="en-GB" sz="2400" dirty="0" err="1"/>
              <a:t>inclision</a:t>
            </a:r>
            <a:r>
              <a:rPr lang="en-GB" sz="2400" dirty="0"/>
              <a:t> and exploration. </a:t>
            </a:r>
          </a:p>
          <a:p>
            <a:pPr marL="342900" indent="-342900" algn="just">
              <a:buFont typeface="Arial" panose="020B0604020202020204" pitchFamily="34" charset="0"/>
              <a:buChar char="•"/>
            </a:pPr>
            <a:r>
              <a:rPr lang="en-GB" sz="2400" b="0" i="0" dirty="0">
                <a:effectLst/>
              </a:rPr>
              <a:t>Empowerment Theatre does not focus on performance or fiction but on </a:t>
            </a:r>
            <a:r>
              <a:rPr lang="en-GB" sz="2400" b="1" i="0" dirty="0">
                <a:solidFill>
                  <a:srgbClr val="FF7900"/>
                </a:solidFill>
                <a:effectLst/>
              </a:rPr>
              <a:t>real-life solutions. </a:t>
            </a:r>
          </a:p>
          <a:p>
            <a:pPr marL="342900" indent="-342900" algn="just">
              <a:buFont typeface="Arial" panose="020B0604020202020204" pitchFamily="34" charset="0"/>
              <a:buChar char="•"/>
            </a:pPr>
            <a:r>
              <a:rPr lang="en-GB" sz="2400" b="0" i="0" dirty="0">
                <a:effectLst/>
              </a:rPr>
              <a:t>The performers are called </a:t>
            </a:r>
            <a:r>
              <a:rPr lang="en-GB" sz="2400" b="1" i="0" dirty="0" err="1">
                <a:solidFill>
                  <a:srgbClr val="FF7900"/>
                </a:solidFill>
                <a:effectLst/>
              </a:rPr>
              <a:t>spectACTors</a:t>
            </a:r>
            <a:r>
              <a:rPr lang="en-GB" sz="2400" b="1" i="0" dirty="0">
                <a:solidFill>
                  <a:srgbClr val="FF7900"/>
                </a:solidFill>
                <a:effectLst/>
              </a:rPr>
              <a:t> because they are participants in the action and not just passive spectators</a:t>
            </a:r>
            <a:r>
              <a:rPr lang="en-GB" sz="2400" b="0" i="0" dirty="0">
                <a:effectLst/>
              </a:rPr>
              <a:t>. </a:t>
            </a:r>
          </a:p>
          <a:p>
            <a:pPr marL="342900" indent="-342900" algn="just">
              <a:buFont typeface="Arial" panose="020B0604020202020204" pitchFamily="34" charset="0"/>
              <a:buChar char="•"/>
            </a:pPr>
            <a:r>
              <a:rPr lang="en-GB" sz="2400" b="1" i="0" dirty="0">
                <a:effectLst/>
              </a:rPr>
              <a:t>The active </a:t>
            </a:r>
            <a:r>
              <a:rPr lang="en-GB" sz="2400" b="1" i="0" dirty="0" err="1">
                <a:solidFill>
                  <a:srgbClr val="FF7900"/>
                </a:solidFill>
                <a:effectLst/>
              </a:rPr>
              <a:t>spectACTor</a:t>
            </a:r>
            <a:r>
              <a:rPr lang="en-GB" sz="2400" b="1" dirty="0">
                <a:solidFill>
                  <a:srgbClr val="FF7900"/>
                </a:solidFill>
              </a:rPr>
              <a:t> </a:t>
            </a:r>
            <a:r>
              <a:rPr lang="en-GB" sz="2400" b="1" i="0" dirty="0">
                <a:solidFill>
                  <a:srgbClr val="FF7900"/>
                </a:solidFill>
                <a:effectLst/>
              </a:rPr>
              <a:t>is EMPOWERED </a:t>
            </a:r>
            <a:r>
              <a:rPr lang="en-GB" sz="2400" b="1" i="0" dirty="0">
                <a:effectLst/>
              </a:rPr>
              <a:t>-  in a position to change the outcome of the drama with his/her-own actions. </a:t>
            </a:r>
            <a:endParaRPr lang="en-US" sz="2400" dirty="0"/>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p:txBody>
          <a:bodyPr/>
          <a:lstStyle/>
          <a:p>
            <a:fld id="{294A09A9-5501-47C1-A89A-A340965A2BE2}" type="slidenum">
              <a:rPr lang="en-US" smtClean="0"/>
              <a:pPr/>
              <a:t>7</a:t>
            </a:fld>
            <a:endParaRPr lang="en-US" dirty="0"/>
          </a:p>
        </p:txBody>
      </p:sp>
      <p:sp>
        <p:nvSpPr>
          <p:cNvPr id="6" name="Date Placeholder 1">
            <a:extLst>
              <a:ext uri="{FF2B5EF4-FFF2-40B4-BE49-F238E27FC236}">
                <a16:creationId xmlns:a16="http://schemas.microsoft.com/office/drawing/2014/main" id="{6FBF091D-32E3-4CF8-B1BD-C1AF2743A26A}"/>
              </a:ext>
            </a:extLst>
          </p:cNvPr>
          <p:cNvSpPr>
            <a:spLocks noGrp="1"/>
          </p:cNvSpPr>
          <p:nvPr>
            <p:ph type="dt" sz="half" idx="25"/>
          </p:nvPr>
        </p:nvSpPr>
        <p:spPr>
          <a:xfrm>
            <a:off x="2992120" y="6332220"/>
            <a:ext cx="1313180" cy="247651"/>
          </a:xfrm>
        </p:spPr>
        <p:txBody>
          <a:bodyPr/>
          <a:lstStyle/>
          <a:p>
            <a:r>
              <a:rPr lang="en-US" i="1" dirty="0">
                <a:solidFill>
                  <a:srgbClr val="FF7900"/>
                </a:solidFill>
              </a:rPr>
              <a:t>#Infusion </a:t>
            </a:r>
            <a:r>
              <a:rPr lang="en-US" i="1" dirty="0">
                <a:solidFill>
                  <a:srgbClr val="006F9B"/>
                </a:solidFill>
              </a:rPr>
              <a:t>Workshops</a:t>
            </a:r>
          </a:p>
          <a:p>
            <a:endParaRPr lang="en-US" dirty="0"/>
          </a:p>
        </p:txBody>
      </p:sp>
      <p:pic>
        <p:nvPicPr>
          <p:cNvPr id="9" name="Picture 8">
            <a:extLst>
              <a:ext uri="{FF2B5EF4-FFF2-40B4-BE49-F238E27FC236}">
                <a16:creationId xmlns:a16="http://schemas.microsoft.com/office/drawing/2014/main" id="{E69817BD-C9DE-4048-9744-4CA25A80A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5300" y="6332220"/>
            <a:ext cx="221576" cy="221576"/>
          </a:xfrm>
          <a:prstGeom prst="rect">
            <a:avLst/>
          </a:prstGeom>
        </p:spPr>
      </p:pic>
    </p:spTree>
    <p:extLst>
      <p:ext uri="{BB962C8B-B14F-4D97-AF65-F5344CB8AC3E}">
        <p14:creationId xmlns:p14="http://schemas.microsoft.com/office/powerpoint/2010/main" val="391246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2E6BDB-DFCF-3437-6CB0-123E82942799}"/>
              </a:ext>
            </a:extLst>
          </p:cNvPr>
          <p:cNvSpPr>
            <a:spLocks noGrp="1"/>
          </p:cNvSpPr>
          <p:nvPr>
            <p:ph type="title"/>
          </p:nvPr>
        </p:nvSpPr>
        <p:spPr/>
        <p:txBody>
          <a:bodyPr>
            <a:normAutofit fontScale="90000"/>
          </a:bodyPr>
          <a:lstStyle/>
          <a:p>
            <a:r>
              <a:rPr lang="en-US" dirty="0">
                <a:solidFill>
                  <a:srgbClr val="FF7900"/>
                </a:solidFill>
              </a:rPr>
              <a:t>Applied Theatre in Action</a:t>
            </a:r>
          </a:p>
        </p:txBody>
      </p:sp>
      <p:sp>
        <p:nvSpPr>
          <p:cNvPr id="5" name="Slide Number Placeholder 4">
            <a:extLst>
              <a:ext uri="{FF2B5EF4-FFF2-40B4-BE49-F238E27FC236}">
                <a16:creationId xmlns:a16="http://schemas.microsoft.com/office/drawing/2014/main" id="{1AF0BED9-E213-7A80-9DFC-B61EC315E1A7}"/>
              </a:ext>
            </a:extLst>
          </p:cNvPr>
          <p:cNvSpPr>
            <a:spLocks noGrp="1"/>
          </p:cNvSpPr>
          <p:nvPr>
            <p:ph type="sldNum" sz="quarter" idx="16"/>
          </p:nvPr>
        </p:nvSpPr>
        <p:spPr/>
        <p:txBody>
          <a:bodyPr/>
          <a:lstStyle/>
          <a:p>
            <a:fld id="{294A09A9-5501-47C1-A89A-A340965A2BE2}" type="slidenum">
              <a:rPr lang="en-US" smtClean="0"/>
              <a:pPr/>
              <a:t>8</a:t>
            </a:fld>
            <a:endParaRPr lang="en-US" dirty="0">
              <a:latin typeface="+mn-lt"/>
            </a:endParaRPr>
          </a:p>
        </p:txBody>
      </p:sp>
      <p:sp>
        <p:nvSpPr>
          <p:cNvPr id="6" name="Date Placeholder 5">
            <a:extLst>
              <a:ext uri="{FF2B5EF4-FFF2-40B4-BE49-F238E27FC236}">
                <a16:creationId xmlns:a16="http://schemas.microsoft.com/office/drawing/2014/main" id="{B8271E71-1A50-8813-6B4E-2ADBED33D490}"/>
              </a:ext>
            </a:extLst>
          </p:cNvPr>
          <p:cNvSpPr>
            <a:spLocks noGrp="1"/>
          </p:cNvSpPr>
          <p:nvPr>
            <p:ph type="dt" sz="half" idx="25"/>
          </p:nvPr>
        </p:nvSpPr>
        <p:spPr>
          <a:xfrm>
            <a:off x="10416749" y="5167299"/>
            <a:ext cx="1313180" cy="247651"/>
          </a:xfrm>
        </p:spPr>
        <p:txBody>
          <a:bodyPr/>
          <a:lstStyle/>
          <a:p>
            <a:r>
              <a:rPr lang="en-US" i="1" dirty="0">
                <a:solidFill>
                  <a:srgbClr val="FF7900"/>
                </a:solidFill>
              </a:rPr>
              <a:t>#Infusion </a:t>
            </a:r>
            <a:r>
              <a:rPr lang="en-US" i="1" dirty="0">
                <a:solidFill>
                  <a:srgbClr val="006F9B"/>
                </a:solidFill>
              </a:rPr>
              <a:t>Workshops</a:t>
            </a:r>
          </a:p>
          <a:p>
            <a:endParaRPr lang="en-US" dirty="0"/>
          </a:p>
        </p:txBody>
      </p:sp>
      <p:pic>
        <p:nvPicPr>
          <p:cNvPr id="2050" name="Picture 2" descr="Theatre of the Oppressed - Wikipedia">
            <a:extLst>
              <a:ext uri="{FF2B5EF4-FFF2-40B4-BE49-F238E27FC236}">
                <a16:creationId xmlns:a16="http://schemas.microsoft.com/office/drawing/2014/main" id="{2FF3AE5E-9F62-E7DD-8283-DA31133A8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134" y="2277910"/>
            <a:ext cx="5506192" cy="36891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atre &amp; Performance: Theatre of the oppressed- Augusto Boal">
            <a:extLst>
              <a:ext uri="{FF2B5EF4-FFF2-40B4-BE49-F238E27FC236}">
                <a16:creationId xmlns:a16="http://schemas.microsoft.com/office/drawing/2014/main" id="{34D82B45-E96F-8E40-7774-E78B8BF623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929" y="772438"/>
            <a:ext cx="508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3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a:xfrm>
            <a:off x="964023" y="879063"/>
            <a:ext cx="8668492" cy="610863"/>
          </a:xfrm>
        </p:spPr>
        <p:txBody>
          <a:bodyPr>
            <a:normAutofit fontScale="90000"/>
          </a:bodyPr>
          <a:lstStyle/>
          <a:p>
            <a:r>
              <a:rPr lang="en-US" dirty="0">
                <a:solidFill>
                  <a:srgbClr val="FF7900"/>
                </a:solidFill>
              </a:rPr>
              <a:t>The Practical Applications of Empowerment Theatre (ET)</a:t>
            </a:r>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2292263" y="2031384"/>
            <a:ext cx="9381994" cy="2795232"/>
          </a:xfrm>
        </p:spPr>
        <p:txBody>
          <a:bodyPr/>
          <a:lstStyle/>
          <a:p>
            <a:pPr algn="just"/>
            <a:r>
              <a:rPr lang="en-GB" sz="2400" dirty="0">
                <a:solidFill>
                  <a:srgbClr val="000000"/>
                </a:solidFill>
              </a:rPr>
              <a:t>The </a:t>
            </a:r>
            <a:r>
              <a:rPr lang="en-GB" sz="2400" i="0" dirty="0">
                <a:solidFill>
                  <a:srgbClr val="000000"/>
                </a:solidFill>
                <a:effectLst/>
              </a:rPr>
              <a:t>practical application of using ET methods could address the need:</a:t>
            </a:r>
          </a:p>
          <a:p>
            <a:pPr algn="just"/>
            <a:r>
              <a:rPr lang="en-GB" sz="2400" b="1" dirty="0">
                <a:solidFill>
                  <a:srgbClr val="FF7900"/>
                </a:solidFill>
              </a:rPr>
              <a:t>- </a:t>
            </a:r>
            <a:r>
              <a:rPr lang="en-GB" sz="2400" b="1" i="0" dirty="0">
                <a:solidFill>
                  <a:srgbClr val="FF7900"/>
                </a:solidFill>
                <a:effectLst/>
              </a:rPr>
              <a:t> to discover and learn </a:t>
            </a:r>
            <a:r>
              <a:rPr lang="en-GB" sz="2400" i="0" dirty="0">
                <a:solidFill>
                  <a:srgbClr val="000000"/>
                </a:solidFill>
                <a:effectLst/>
              </a:rPr>
              <a:t>(in formal and mostly – non-formal learning settings)</a:t>
            </a:r>
            <a:r>
              <a:rPr lang="en-GB" sz="2400" dirty="0">
                <a:solidFill>
                  <a:srgbClr val="000000"/>
                </a:solidFill>
              </a:rPr>
              <a:t>; </a:t>
            </a:r>
            <a:endParaRPr lang="en-GB" sz="2400" i="0" dirty="0">
              <a:solidFill>
                <a:srgbClr val="000000"/>
              </a:solidFill>
              <a:effectLst/>
            </a:endParaRPr>
          </a:p>
          <a:p>
            <a:pPr algn="just"/>
            <a:r>
              <a:rPr lang="en-GB" sz="2400" b="1" dirty="0">
                <a:solidFill>
                  <a:srgbClr val="FF7900"/>
                </a:solidFill>
              </a:rPr>
              <a:t>- to </a:t>
            </a:r>
            <a:r>
              <a:rPr lang="en-GB" sz="2400" b="1" i="0" dirty="0">
                <a:solidFill>
                  <a:srgbClr val="FF7900"/>
                </a:solidFill>
                <a:effectLst/>
              </a:rPr>
              <a:t>explore issues of concern to local communities </a:t>
            </a:r>
            <a:r>
              <a:rPr lang="en-GB" sz="2400" i="0" dirty="0">
                <a:solidFill>
                  <a:srgbClr val="000000"/>
                </a:solidFill>
                <a:effectLst/>
              </a:rPr>
              <a:t>– mobilizing learning-by-doing and emotional learning methods</a:t>
            </a:r>
            <a:r>
              <a:rPr lang="en-GB" sz="2400" dirty="0">
                <a:solidFill>
                  <a:srgbClr val="000000"/>
                </a:solidFill>
              </a:rPr>
              <a:t>; </a:t>
            </a:r>
          </a:p>
          <a:p>
            <a:pPr algn="just"/>
            <a:r>
              <a:rPr lang="en-GB" sz="2400" i="0" dirty="0">
                <a:solidFill>
                  <a:srgbClr val="000000"/>
                </a:solidFill>
                <a:effectLst/>
              </a:rPr>
              <a:t>- </a:t>
            </a:r>
            <a:r>
              <a:rPr lang="en-GB" sz="2400" b="1" i="0" dirty="0">
                <a:solidFill>
                  <a:srgbClr val="FF7900"/>
                </a:solidFill>
                <a:effectLst/>
              </a:rPr>
              <a:t>to identify problems and actively rehearse solutions </a:t>
            </a:r>
            <a:r>
              <a:rPr lang="en-GB" sz="2400" i="0" dirty="0">
                <a:solidFill>
                  <a:srgbClr val="000000"/>
                </a:solidFill>
                <a:effectLst/>
              </a:rPr>
              <a:t>in dramatized settings (play out the problem </a:t>
            </a:r>
            <a:r>
              <a:rPr lang="en-GB" sz="2400" dirty="0">
                <a:solidFill>
                  <a:srgbClr val="000000"/>
                </a:solidFill>
              </a:rPr>
              <a:t>until you solve it);</a:t>
            </a:r>
          </a:p>
          <a:p>
            <a:pPr algn="just"/>
            <a:r>
              <a:rPr lang="en-GB" sz="2400" i="0" dirty="0">
                <a:solidFill>
                  <a:srgbClr val="000000"/>
                </a:solidFill>
                <a:effectLst/>
              </a:rPr>
              <a:t>- </a:t>
            </a:r>
            <a:r>
              <a:rPr lang="en-GB" sz="2400" b="1" i="0" dirty="0">
                <a:solidFill>
                  <a:srgbClr val="FF7900"/>
                </a:solidFill>
                <a:effectLst/>
              </a:rPr>
              <a:t>to provoke and shape social change with the active participation of all community members </a:t>
            </a:r>
            <a:r>
              <a:rPr lang="en-GB" sz="2400" i="0" dirty="0">
                <a:solidFill>
                  <a:srgbClr val="000000"/>
                </a:solidFill>
                <a:effectLst/>
              </a:rPr>
              <a:t>who act towards the change and shape it, according to their own needs. </a:t>
            </a:r>
          </a:p>
          <a:p>
            <a:endParaRPr lang="en-US" dirty="0"/>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p:txBody>
          <a:bodyPr/>
          <a:lstStyle/>
          <a:p>
            <a:fld id="{294A09A9-5501-47C1-A89A-A340965A2BE2}" type="slidenum">
              <a:rPr lang="en-US" smtClean="0"/>
              <a:pPr/>
              <a:t>9</a:t>
            </a:fld>
            <a:endParaRPr lang="en-US" dirty="0"/>
          </a:p>
        </p:txBody>
      </p:sp>
      <p:sp>
        <p:nvSpPr>
          <p:cNvPr id="6" name="Date Placeholder 1">
            <a:extLst>
              <a:ext uri="{FF2B5EF4-FFF2-40B4-BE49-F238E27FC236}">
                <a16:creationId xmlns:a16="http://schemas.microsoft.com/office/drawing/2014/main" id="{6FBF091D-32E3-4CF8-B1BD-C1AF2743A26A}"/>
              </a:ext>
            </a:extLst>
          </p:cNvPr>
          <p:cNvSpPr>
            <a:spLocks noGrp="1"/>
          </p:cNvSpPr>
          <p:nvPr>
            <p:ph type="dt" sz="half" idx="25"/>
          </p:nvPr>
        </p:nvSpPr>
        <p:spPr>
          <a:xfrm>
            <a:off x="2992120" y="6332220"/>
            <a:ext cx="1313180" cy="247651"/>
          </a:xfrm>
        </p:spPr>
        <p:txBody>
          <a:bodyPr/>
          <a:lstStyle/>
          <a:p>
            <a:r>
              <a:rPr lang="en-US" i="1" dirty="0">
                <a:solidFill>
                  <a:srgbClr val="FF7900"/>
                </a:solidFill>
              </a:rPr>
              <a:t>#Infusion </a:t>
            </a:r>
            <a:r>
              <a:rPr lang="en-US" i="1" dirty="0">
                <a:solidFill>
                  <a:srgbClr val="006F9B"/>
                </a:solidFill>
              </a:rPr>
              <a:t>Workshops</a:t>
            </a:r>
          </a:p>
          <a:p>
            <a:endParaRPr lang="en-US" dirty="0"/>
          </a:p>
        </p:txBody>
      </p:sp>
      <p:pic>
        <p:nvPicPr>
          <p:cNvPr id="9" name="Picture 8">
            <a:extLst>
              <a:ext uri="{FF2B5EF4-FFF2-40B4-BE49-F238E27FC236}">
                <a16:creationId xmlns:a16="http://schemas.microsoft.com/office/drawing/2014/main" id="{E69817BD-C9DE-4048-9744-4CA25A80A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5300" y="6332220"/>
            <a:ext cx="221576" cy="221576"/>
          </a:xfrm>
          <a:prstGeom prst="rect">
            <a:avLst/>
          </a:prstGeom>
        </p:spPr>
      </p:pic>
    </p:spTree>
    <p:extLst>
      <p:ext uri="{BB962C8B-B14F-4D97-AF65-F5344CB8AC3E}">
        <p14:creationId xmlns:p14="http://schemas.microsoft.com/office/powerpoint/2010/main" val="349100740"/>
      </p:ext>
    </p:extLst>
  </p:cSld>
  <p:clrMapOvr>
    <a:masterClrMapping/>
  </p:clrMapOvr>
</p:sld>
</file>

<file path=ppt/theme/theme1.xml><?xml version="1.0" encoding="utf-8"?>
<a:theme xmlns:a="http://schemas.openxmlformats.org/drawingml/2006/main" name="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2.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772</TotalTime>
  <Words>1014</Words>
  <Application>Microsoft Macintosh PowerPoint</Application>
  <PresentationFormat>Widescreen</PresentationFormat>
  <Paragraphs>82</Paragraphs>
  <Slides>13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Franklin Gothic Book</vt:lpstr>
      <vt:lpstr>Franklin Gothic Demi</vt:lpstr>
      <vt:lpstr>Google Sans</vt:lpstr>
      <vt:lpstr>Open Sans</vt:lpstr>
      <vt:lpstr>Wingdings</vt:lpstr>
      <vt:lpstr>YACgETiWKS8 0</vt:lpstr>
      <vt:lpstr>Theme1</vt:lpstr>
      <vt:lpstr>Empowerment Theatre as a tool for NFE &amp; Inclusion</vt:lpstr>
      <vt:lpstr>…theatre answers man’s universal demand to have his feelings moved, the monotony of his life broken up, and his nobler self started into action.  The drama, is therefore, inescapable in the social life and must be considered in education.”   (Merill and Fleming, 1930).</vt:lpstr>
      <vt:lpstr>About</vt:lpstr>
      <vt:lpstr>Key Points</vt:lpstr>
      <vt:lpstr>The EMPOWERMENT THEATRE Concept</vt:lpstr>
      <vt:lpstr>The Foundations</vt:lpstr>
      <vt:lpstr>The Method</vt:lpstr>
      <vt:lpstr>Applied Theatre in Action</vt:lpstr>
      <vt:lpstr>The Practical Applications of Empowerment Theatre (ET)</vt:lpstr>
      <vt:lpstr>No Limits of Application</vt:lpstr>
      <vt:lpstr>Adaptability and Multiplicativity</vt:lpstr>
      <vt:lpstr>USEFUL LINKS  https://www.youtube.com/watch?v=ANtkDBd9UNI&amp;ab_channel=YOUTRAINvideoproject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Ирина Пущак</dc:creator>
  <cp:lastModifiedBy>Bo Maria</cp:lastModifiedBy>
  <cp:revision>44</cp:revision>
  <dcterms:created xsi:type="dcterms:W3CDTF">2022-12-20T16:17:40Z</dcterms:created>
  <dcterms:modified xsi:type="dcterms:W3CDTF">2024-06-27T12:49:57Z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